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87" r:id="rId2"/>
    <p:sldId id="286" r:id="rId3"/>
    <p:sldId id="256" r:id="rId4"/>
    <p:sldId id="257" r:id="rId5"/>
    <p:sldId id="258" r:id="rId6"/>
    <p:sldId id="269" r:id="rId7"/>
    <p:sldId id="259" r:id="rId8"/>
    <p:sldId id="264" r:id="rId9"/>
    <p:sldId id="268" r:id="rId10"/>
    <p:sldId id="266" r:id="rId11"/>
    <p:sldId id="267" r:id="rId12"/>
    <p:sldId id="270" r:id="rId13"/>
    <p:sldId id="290" r:id="rId14"/>
    <p:sldId id="260" r:id="rId15"/>
    <p:sldId id="288" r:id="rId16"/>
    <p:sldId id="289" r:id="rId17"/>
    <p:sldId id="274" r:id="rId18"/>
    <p:sldId id="278" r:id="rId19"/>
    <p:sldId id="294" r:id="rId20"/>
    <p:sldId id="306" r:id="rId21"/>
    <p:sldId id="283" r:id="rId22"/>
    <p:sldId id="293" r:id="rId23"/>
    <p:sldId id="291" r:id="rId24"/>
    <p:sldId id="292" r:id="rId25"/>
    <p:sldId id="275" r:id="rId26"/>
    <p:sldId id="298" r:id="rId27"/>
    <p:sldId id="295" r:id="rId28"/>
    <p:sldId id="301" r:id="rId29"/>
    <p:sldId id="299" r:id="rId30"/>
    <p:sldId id="302" r:id="rId31"/>
    <p:sldId id="305" r:id="rId32"/>
    <p:sldId id="284" r:id="rId33"/>
    <p:sldId id="271" r:id="rId34"/>
    <p:sldId id="279" r:id="rId35"/>
    <p:sldId id="280" r:id="rId36"/>
    <p:sldId id="281" r:id="rId37"/>
    <p:sldId id="282" r:id="rId38"/>
    <p:sldId id="272" r:id="rId39"/>
    <p:sldId id="262" r:id="rId40"/>
    <p:sldId id="304" r:id="rId4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raft" id="{211E4DBC-6BB6-2F45-BB1B-3FFC675E3FAD}">
          <p14:sldIdLst>
            <p14:sldId id="287"/>
            <p14:sldId id="286"/>
          </p14:sldIdLst>
        </p14:section>
        <p14:section name="Final" id="{B99E1D31-1CEA-424C-B947-C4D9C12EED5A}">
          <p14:sldIdLst>
            <p14:sldId id="256"/>
            <p14:sldId id="257"/>
            <p14:sldId id="258"/>
            <p14:sldId id="269"/>
            <p14:sldId id="259"/>
            <p14:sldId id="264"/>
            <p14:sldId id="268"/>
            <p14:sldId id="266"/>
            <p14:sldId id="267"/>
            <p14:sldId id="270"/>
            <p14:sldId id="290"/>
            <p14:sldId id="260"/>
            <p14:sldId id="288"/>
            <p14:sldId id="289"/>
            <p14:sldId id="274"/>
            <p14:sldId id="278"/>
            <p14:sldId id="294"/>
            <p14:sldId id="306"/>
            <p14:sldId id="283"/>
            <p14:sldId id="293"/>
            <p14:sldId id="291"/>
            <p14:sldId id="292"/>
            <p14:sldId id="275"/>
            <p14:sldId id="298"/>
            <p14:sldId id="295"/>
            <p14:sldId id="301"/>
            <p14:sldId id="299"/>
            <p14:sldId id="302"/>
            <p14:sldId id="305"/>
            <p14:sldId id="284"/>
            <p14:sldId id="271"/>
            <p14:sldId id="279"/>
            <p14:sldId id="280"/>
            <p14:sldId id="281"/>
            <p14:sldId id="282"/>
            <p14:sldId id="272"/>
            <p14:sldId id="262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1D1"/>
    <a:srgbClr val="F5D2BB"/>
    <a:srgbClr val="FFFFFF"/>
    <a:srgbClr val="E3FFD1"/>
    <a:srgbClr val="FEFFB5"/>
    <a:srgbClr val="DAE3F3"/>
    <a:srgbClr val="000000"/>
    <a:srgbClr val="C3D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86"/>
    <p:restoredTop sz="81207"/>
  </p:normalViewPr>
  <p:slideViewPr>
    <p:cSldViewPr snapToGrid="0">
      <p:cViewPr varScale="1">
        <p:scale>
          <a:sx n="97" d="100"/>
          <a:sy n="97" d="100"/>
        </p:scale>
        <p:origin x="11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25073-F6AC-4D4B-8DB4-5EC408E5F206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EC18F-0BBD-9C4B-B3B8-28E56651D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EC18F-0BBD-9C4B-B3B8-28E56651DC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93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Nref</a:t>
            </a:r>
            <a:r>
              <a:rPr lang="en-US" dirty="0"/>
              <a:t> = 4 (-5m to 3m, but in the code, 0.5m to 7.5m, Double-check)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Projection matrix of cameras ← </a:t>
            </a:r>
            <a:r>
              <a:rPr lang="en-US" dirty="0" err="1"/>
              <a:t>Nuscenes</a:t>
            </a:r>
            <a:r>
              <a:rPr lang="en-US" dirty="0"/>
              <a:t> cams..‘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sensor2lidar_translation’ and ‘sensor2lidar_rotation’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EC18F-0BBD-9C4B-B3B8-28E56651DC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77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0F33A-30A6-E84D-7C8D-4D4BCE845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DA8F1E-39C4-E26E-DE4B-846C61C9A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1090D8-0593-36E0-F2E8-C75B9B3B8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 heads, 8 points, 4 level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03890-58B9-8E43-1B62-A84C5EDED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EC18F-0BBD-9C4B-B3B8-28E56651DC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74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4CCD1-B353-55C6-557F-7D7BF1095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089C9-93E7-9895-61AB-84603C24D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39C4C-EA68-BAC8-D48B-16C044A0B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 heads, 8 points, 4 level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F6C58-821A-66FE-A2C2-A43E6B534B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EC18F-0BBD-9C4B-B3B8-28E56651DC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79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B9D91-81A2-85AD-D372-996EB88CF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797E84-4D5C-28EE-3728-AE114872F0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862E61-4C57-4641-C938-EA71316DA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 heads, 8 points, 4 level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9E690-1DD9-3BD8-4114-EC6903196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EC18F-0BBD-9C4B-B3B8-28E56651DC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17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017A9-E698-ECE0-D952-2F2F6370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857F8-B240-13D1-AE0F-CEFF2D91D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0DF035-4F20-E292-D943-A7936F1CC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 heads, 8 points, 4 level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7E936-BEF6-0CF7-B47C-9C15B8EEF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EC18F-0BBD-9C4B-B3B8-28E56651DC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51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nuScenes</a:t>
            </a:r>
            <a:r>
              <a:rPr lang="en-US" b="1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 detection score (NDS)</a:t>
            </a:r>
            <a:r>
              <a:rPr lang="en-US" b="0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: We consolidate the above metrics by computing a weighted sum: </a:t>
            </a:r>
            <a:r>
              <a:rPr lang="en-US" b="0" i="0" dirty="0" err="1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mAP</a:t>
            </a:r>
            <a:r>
              <a:rPr lang="en-US" b="0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mATE</a:t>
            </a:r>
            <a:r>
              <a:rPr lang="en-US" b="0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mASE</a:t>
            </a:r>
            <a:r>
              <a:rPr lang="en-US" b="0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mAOE</a:t>
            </a:r>
            <a:r>
              <a:rPr lang="en-US" b="0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mAVE</a:t>
            </a:r>
            <a:r>
              <a:rPr lang="en-US" b="0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 and </a:t>
            </a:r>
            <a:r>
              <a:rPr lang="en-US" b="0" i="0" dirty="0" err="1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mAAE</a:t>
            </a:r>
            <a:r>
              <a:rPr lang="en-US" b="0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b="1" i="0" dirty="0">
              <a:solidFill>
                <a:srgbClr val="3B3B3B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mean Average Precision (</a:t>
            </a:r>
            <a:r>
              <a:rPr lang="en-US" b="1" i="0" dirty="0" err="1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mAP</a:t>
            </a:r>
            <a:r>
              <a:rPr lang="en-US" b="1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en-US" b="0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: We use the well-known Average Precision metric, but define a match by considering the 2D center distance on the ground plane rather than intersection over union based affinities. </a:t>
            </a:r>
            <a:endParaRPr lang="en-US" b="1" i="0" dirty="0">
              <a:solidFill>
                <a:srgbClr val="3B3B3B"/>
              </a:solidFill>
              <a:effectLst/>
              <a:latin typeface="Open Sans" panose="020B0606030504020204" pitchFamily="34" charset="0"/>
            </a:endParaRPr>
          </a:p>
          <a:p>
            <a:pPr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Average Translation Error (ATE)</a:t>
            </a:r>
            <a:r>
              <a:rPr lang="en-US" b="0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: Euclidean center distance in 2D in meters.</a:t>
            </a:r>
          </a:p>
          <a:p>
            <a:pPr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Average Scale Error (ASE)</a:t>
            </a:r>
            <a:r>
              <a:rPr lang="en-US" b="0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: Calculated as </a:t>
            </a:r>
            <a:r>
              <a:rPr lang="en-US" b="0" i="1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1 - IOU</a:t>
            </a:r>
            <a:r>
              <a:rPr lang="en-US" b="0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 after aligning centers and orientation.</a:t>
            </a:r>
          </a:p>
          <a:p>
            <a:pPr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Average Orientation Error (AOE)</a:t>
            </a:r>
            <a:r>
              <a:rPr lang="en-US" b="0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: Smallest yaw angle difference between prediction and ground-truth in radians. Orientation error is evaluated at 360 degree for all classes except barriers where it is only evaluated at 180 degrees. Orientation errors for cones are ignored.</a:t>
            </a:r>
          </a:p>
          <a:p>
            <a:pPr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Average Velocity Error (AVE)</a:t>
            </a:r>
            <a:r>
              <a:rPr lang="en-US" b="0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: Absolute velocity error in m/s. Velocity error for barriers and cones are ignored.</a:t>
            </a:r>
          </a:p>
          <a:p>
            <a:pPr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Average Attribute Error (AAE)</a:t>
            </a:r>
            <a:r>
              <a:rPr lang="en-US" b="0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: Calculated as </a:t>
            </a:r>
            <a:r>
              <a:rPr lang="en-US" b="0" i="1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1 - acc</a:t>
            </a:r>
            <a:r>
              <a:rPr lang="en-US" b="0" i="0" dirty="0">
                <a:solidFill>
                  <a:srgbClr val="3B3B3B"/>
                </a:solidFill>
                <a:effectLst/>
                <a:latin typeface="Open Sans" panose="020B0606030504020204" pitchFamily="34" charset="0"/>
              </a:rPr>
              <a:t>, where acc is the attribute classification accuracy. Attribute error for barriers and cones are ignored.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EC18F-0BBD-9C4B-B3B8-28E56651DC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10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EC18F-0BBD-9C4B-B3B8-28E56651DC6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9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6AA5C-7084-8C61-862E-D27E6A25C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ED7273-C7BA-C3B8-0AB3-75E7077EA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17DC5-C75F-11E6-1A65-E819BF50E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Nuscenes</a:t>
            </a:r>
            <a:r>
              <a:rPr lang="en-US" dirty="0"/>
              <a:t> </a:t>
            </a:r>
            <a:r>
              <a:rPr lang="ko-KR" altLang="en-US" dirty="0"/>
              <a:t>데이터의 각 </a:t>
            </a:r>
            <a:r>
              <a:rPr lang="en-US" altLang="ko-KR" dirty="0"/>
              <a:t>Scene</a:t>
            </a:r>
            <a:r>
              <a:rPr lang="ko-KR" altLang="en-US" dirty="0"/>
              <a:t>마다 </a:t>
            </a:r>
            <a:r>
              <a:rPr lang="en-US" altLang="ko-KR" dirty="0"/>
              <a:t>ego vehicle </a:t>
            </a:r>
            <a:r>
              <a:rPr lang="ko-KR" altLang="en-US" dirty="0"/>
              <a:t>의 </a:t>
            </a:r>
            <a:r>
              <a:rPr lang="en-US" altLang="ko-KR" dirty="0" err="1"/>
              <a:t>infos</a:t>
            </a:r>
            <a:r>
              <a:rPr lang="en-US" altLang="ko-KR" dirty="0"/>
              <a:t>[‘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ego2global_translation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’],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altLang="ko-KR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infos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[‘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ego2global_rotation’]</a:t>
            </a:r>
            <a:r>
              <a:rPr lang="ko-KR" alt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를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사용하여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Bt-1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의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Alignment</a:t>
            </a:r>
            <a:r>
              <a:rPr lang="ko-KR" alt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를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진행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.</a:t>
            </a:r>
          </a:p>
          <a:p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코드 상에서는 </a:t>
            </a:r>
            <a:r>
              <a:rPr lang="en-US" altLang="ko-KR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can_bus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라는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Key</a:t>
            </a:r>
            <a:r>
              <a:rPr lang="ko-KR" alt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에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이 정보를 저장하여 사용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.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-&gt;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실제 차량의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CAN 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통신 정보와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Matching 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하기 위함으로 보임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51859-0648-7E13-4418-D277DBA6E0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EC18F-0BBD-9C4B-B3B8-28E56651DC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78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13CF0-40BD-1F86-C179-52B064BD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76560E-5DCC-25D0-FF81-527DFE72A9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75252-3EC5-D8A8-248F-8AEA54C89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Nuscenes</a:t>
            </a:r>
            <a:r>
              <a:rPr lang="en-US" dirty="0"/>
              <a:t> </a:t>
            </a:r>
            <a:r>
              <a:rPr lang="ko-KR" altLang="en-US" dirty="0"/>
              <a:t>데이터의 각 </a:t>
            </a:r>
            <a:r>
              <a:rPr lang="en-US" altLang="ko-KR" dirty="0"/>
              <a:t>Scene</a:t>
            </a:r>
            <a:r>
              <a:rPr lang="ko-KR" altLang="en-US" dirty="0"/>
              <a:t>마다 </a:t>
            </a:r>
            <a:r>
              <a:rPr lang="en-US" altLang="ko-KR" dirty="0"/>
              <a:t>ego vehicle </a:t>
            </a:r>
            <a:r>
              <a:rPr lang="ko-KR" altLang="en-US" dirty="0"/>
              <a:t>의 </a:t>
            </a:r>
            <a:r>
              <a:rPr lang="en-US" altLang="ko-KR" dirty="0" err="1"/>
              <a:t>infos</a:t>
            </a:r>
            <a:r>
              <a:rPr lang="en-US" altLang="ko-KR" dirty="0"/>
              <a:t>[‘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ego2global_translation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’],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altLang="ko-KR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infos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[‘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ego2global_rotation’]</a:t>
            </a:r>
            <a:r>
              <a:rPr lang="ko-KR" alt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를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사용하여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Bt-1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의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Alignment</a:t>
            </a:r>
            <a:r>
              <a:rPr lang="ko-KR" alt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를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진행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.</a:t>
            </a:r>
          </a:p>
          <a:p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코드 상에서는 </a:t>
            </a:r>
            <a:r>
              <a:rPr lang="en-US" altLang="ko-KR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can_bus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라는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Key</a:t>
            </a:r>
            <a:r>
              <a:rPr lang="ko-KR" alt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에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이 정보를 저장하여 사용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.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-&gt;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실제 차량의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CAN 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통신 정보와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Matching 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하기 위함으로 보임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C63F5-DE02-36E7-4D69-F759EE93F2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EC18F-0BBD-9C4B-B3B8-28E56651DC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EC18F-0BBD-9C4B-B3B8-28E56651DC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64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논문에서는 </a:t>
            </a:r>
            <a:r>
              <a:rPr lang="en-US" altLang="ko-KR" dirty="0"/>
              <a:t>8</a:t>
            </a:r>
            <a:r>
              <a:rPr lang="ko-KR" altLang="en-US" dirty="0"/>
              <a:t>개의 </a:t>
            </a:r>
            <a:r>
              <a:rPr lang="en-US" altLang="ko-KR" dirty="0"/>
              <a:t>head</a:t>
            </a:r>
            <a:r>
              <a:rPr lang="ko-KR" altLang="en-US" dirty="0"/>
              <a:t>와 </a:t>
            </a:r>
            <a:r>
              <a:rPr lang="en-US" altLang="ko-KR" dirty="0"/>
              <a:t>4</a:t>
            </a:r>
            <a:r>
              <a:rPr lang="ko-KR" altLang="en-US" dirty="0"/>
              <a:t>개의</a:t>
            </a:r>
            <a:r>
              <a:rPr lang="en-US" altLang="ko-KR" dirty="0"/>
              <a:t> reference point</a:t>
            </a:r>
            <a:r>
              <a:rPr lang="ko-KR" altLang="en-US" dirty="0" err="1"/>
              <a:t>를</a:t>
            </a:r>
            <a:r>
              <a:rPr lang="ko-KR" altLang="en-US" dirty="0"/>
              <a:t> 사용 </a:t>
            </a:r>
            <a:r>
              <a:rPr lang="en-US" altLang="ko-KR" dirty="0"/>
              <a:t>-&gt;</a:t>
            </a:r>
            <a:r>
              <a:rPr lang="ko-KR" altLang="en-US" dirty="0"/>
              <a:t> 총 </a:t>
            </a:r>
            <a:r>
              <a:rPr lang="en-US" altLang="ko-KR" dirty="0"/>
              <a:t>32</a:t>
            </a:r>
            <a:r>
              <a:rPr lang="ko-KR" altLang="en-US" dirty="0"/>
              <a:t>개의</a:t>
            </a:r>
            <a:r>
              <a:rPr lang="en-US" altLang="ko-KR" dirty="0"/>
              <a:t> Sampled attention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 err="1"/>
              <a:t>를사용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EC18F-0BBD-9C4B-B3B8-28E56651DC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77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EC18F-0BBD-9C4B-B3B8-28E56651DC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31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EC18F-0BBD-9C4B-B3B8-28E56651DC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14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EC18F-0BBD-9C4B-B3B8-28E56651DC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09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4150C-526F-4997-53BD-0B4414E0B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B58C72-00EF-18E7-B0B7-DD027347E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F618CC-435E-7520-B1D9-8AEBD4F24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5A385-5DAE-546C-A622-34D68C4F6C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EC18F-0BBD-9C4B-B3B8-28E56651DC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74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5CC9A-358F-9EFA-C78F-F62819751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D8C66-E86D-3B87-2846-CAD3C54E1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13B44-C881-2A1E-649C-315DB8D39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E8F3-8084-024B-AEEE-F4C244F67FF7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DA20C-F1F4-4D28-B96A-28354C777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F5936-8D10-53D2-8C35-208D362D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5978-7B12-7A44-BEAF-A6C5D0A90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50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200A-FA0F-B588-2C86-D2CA7715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A86481-DAB1-3AFD-8EA0-C97B62153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338A1-06A9-7499-EF7F-F87767B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E8F3-8084-024B-AEEE-F4C244F67FF7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FFF5C-39EC-FC96-7238-501846715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51B0C-643D-5273-7DE0-F5507557B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5978-7B12-7A44-BEAF-A6C5D0A90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58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AB0D5C-0A25-A220-AB6D-47E17DA5CF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BC8A63-B46A-95BB-EC9C-2ABA87DDD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1683A-7E07-2760-26DB-F7C82246C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E8F3-8084-024B-AEEE-F4C244F67FF7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38A73-F269-8801-E556-9B84D200B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3F703-283D-135D-C7EF-32335E87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5978-7B12-7A44-BEAF-A6C5D0A90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29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21FC-6273-83F1-9C26-0AF33A29C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89E0C-ED51-0B0C-12EF-B34E8A8DE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0A309-E4E3-617E-0F29-9810BAD4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E8F3-8084-024B-AEEE-F4C244F67FF7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B1892-1B7B-7812-DAD7-0B6159BEE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3ED7D-5A9F-D6A0-6F85-29B4A7FB9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5978-7B12-7A44-BEAF-A6C5D0A90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4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239E-13E6-99DE-CA5D-F2E66AF9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B093C-EAAB-7BD1-DC3E-1D5BA25BD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BA8A9-DF90-5B22-87DF-91BE26ECA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E8F3-8084-024B-AEEE-F4C244F67FF7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915E5-2254-E856-6039-10E5F3F3E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8B717-517E-5B14-7BE4-9B22A64A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5978-7B12-7A44-BEAF-A6C5D0A90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4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99DF-0DEB-235D-1245-D9FCC964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7691B-2732-AF81-54E6-F42A47F60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9E966-E4D2-CD8D-F217-0ECAA8F09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BC1FC-2878-8DD8-95D2-ADCF1F66C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E8F3-8084-024B-AEEE-F4C244F67FF7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57B78-933A-9F78-E608-0CC185D09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F3A77-211D-3F8A-64D3-383922B3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5978-7B12-7A44-BEAF-A6C5D0A90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6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031F3-D82A-C722-2709-A8091F1E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E383D-5209-4A2B-39AB-3E20FF034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80FA0-83FF-4DA7-A98A-B1DBD0754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8A335-41CD-F501-51F4-F71E7B365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B3755-C325-8D09-28C5-BB95898280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CD1604-60EA-45FC-31D5-505E85303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E8F3-8084-024B-AEEE-F4C244F67FF7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52CAB1-FC07-BCB8-ED67-DB9E58E79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8DD286-F873-9C7F-81D1-26F8210F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5978-7B12-7A44-BEAF-A6C5D0A90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2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C189E-3C2A-7610-4923-C7DD4954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B64C20-C35A-4B8A-1AE9-D4EEE2CF0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E8F3-8084-024B-AEEE-F4C244F67FF7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D2A8F-0179-BB49-1C39-058B1EAA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6F2CE-AEEC-AE76-2385-414637B10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5978-7B12-7A44-BEAF-A6C5D0A90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7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1076F0-1280-64C7-2D3B-BBD26EC86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E8F3-8084-024B-AEEE-F4C244F67FF7}" type="datetimeFigureOut">
              <a:rPr lang="en-US" smtClean="0"/>
              <a:t>4/14/25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89FE94-80C6-AC1D-8169-850825F23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62362-E837-6670-8901-EB58249D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5978-7B12-7A44-BEAF-A6C5D0A90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75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731D-6886-E2DE-01CC-D3256741C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C848F-AE1B-80DB-8CA9-F92E10DCA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B188F-FFDC-655B-6E71-34EFEC6A0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11A1B-0ACD-3E1E-C34D-1B10045D9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E8F3-8084-024B-AEEE-F4C244F67FF7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602CB-3ECC-806F-5DBA-CCCF7F4B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EB29E-0504-B5CC-6C47-278128F8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5978-7B12-7A44-BEAF-A6C5D0A90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96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978D-83C1-BEFD-A0A5-340E5146C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91651F-B03E-1F74-7EE4-76BEA1FCD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9E63D-07BD-D9D2-11CC-29360E035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4231-B8A9-11AB-ED6C-806B90350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E8F3-8084-024B-AEEE-F4C244F67FF7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A5067-051C-B8E7-188A-A0C5DA09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2CAE1-965A-6248-B9A8-8571FE2F0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55978-7B12-7A44-BEAF-A6C5D0A90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1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1DFCB8-744E-2126-DEAB-5E691D231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3A1E6-B9BA-993B-8FBE-C6B06954F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E49FB-86BB-3200-B752-C5BB6827BD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15E8F3-8084-024B-AEEE-F4C244F67FF7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59787-984D-141D-D6B2-CCB9E4506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71DD-F109-BC8D-2D19-A3BB35074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955978-7B12-7A44-BEAF-A6C5D0A90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6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32.emf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3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image" Target="../media/image41.png"/><Relationship Id="rId5" Type="http://schemas.openxmlformats.org/officeDocument/2006/relationships/image" Target="../media/image30.emf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29.emf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52.png"/><Relationship Id="rId4" Type="http://schemas.openxmlformats.org/officeDocument/2006/relationships/image" Target="../media/image1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52.png"/><Relationship Id="rId10" Type="http://schemas.openxmlformats.org/officeDocument/2006/relationships/image" Target="../media/image38.png"/><Relationship Id="rId4" Type="http://schemas.openxmlformats.org/officeDocument/2006/relationships/image" Target="../media/image1.png"/><Relationship Id="rId9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.png"/><Relationship Id="rId4" Type="http://schemas.openxmlformats.org/officeDocument/2006/relationships/image" Target="../media/image51.pn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34.png"/><Relationship Id="rId10" Type="http://schemas.openxmlformats.org/officeDocument/2006/relationships/image" Target="../media/image59.png"/><Relationship Id="rId4" Type="http://schemas.openxmlformats.org/officeDocument/2006/relationships/image" Target="../media/image1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34.png"/><Relationship Id="rId10" Type="http://schemas.openxmlformats.org/officeDocument/2006/relationships/image" Target="../media/image59.png"/><Relationship Id="rId4" Type="http://schemas.openxmlformats.org/officeDocument/2006/relationships/image" Target="../media/image1.png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8.png"/><Relationship Id="rId10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53.emf"/><Relationship Id="rId7" Type="http://schemas.openxmlformats.org/officeDocument/2006/relationships/image" Target="../media/image61.emf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1.png"/><Relationship Id="rId5" Type="http://schemas.openxmlformats.org/officeDocument/2006/relationships/image" Target="../media/image60.png"/><Relationship Id="rId10" Type="http://schemas.openxmlformats.org/officeDocument/2006/relationships/image" Target="../media/image70.png"/><Relationship Id="rId4" Type="http://schemas.openxmlformats.org/officeDocument/2006/relationships/image" Target="../media/image56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4.png"/><Relationship Id="rId3" Type="http://schemas.openxmlformats.org/officeDocument/2006/relationships/image" Target="../media/image66.png"/><Relationship Id="rId7" Type="http://schemas.openxmlformats.org/officeDocument/2006/relationships/image" Target="../media/image75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81.emf"/><Relationship Id="rId5" Type="http://schemas.openxmlformats.org/officeDocument/2006/relationships/image" Target="../media/image1.png"/><Relationship Id="rId10" Type="http://schemas.openxmlformats.org/officeDocument/2006/relationships/image" Target="../media/image80.emf"/><Relationship Id="rId4" Type="http://schemas.openxmlformats.org/officeDocument/2006/relationships/image" Target="../media/image67.png"/><Relationship Id="rId9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65.png"/><Relationship Id="rId4" Type="http://schemas.openxmlformats.org/officeDocument/2006/relationships/image" Target="../media/image85.png"/><Relationship Id="rId9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7" Type="http://schemas.openxmlformats.org/officeDocument/2006/relationships/image" Target="../media/image93.png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52DC7B-1982-63AB-E2DB-DB9805618AFD}"/>
              </a:ext>
            </a:extLst>
          </p:cNvPr>
          <p:cNvGraphicFramePr>
            <a:graphicFrameLocks noGrp="1"/>
          </p:cNvGraphicFramePr>
          <p:nvPr/>
        </p:nvGraphicFramePr>
        <p:xfrm>
          <a:off x="1244600" y="3185794"/>
          <a:ext cx="2772000" cy="27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7596988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898979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067835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42360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9185902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2081175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72005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90140344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853579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4600838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61075346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5597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05824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19612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89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7193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54923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35848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5813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99589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119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28681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770F3389-8018-02B8-F260-D8D175B8954C}"/>
              </a:ext>
            </a:extLst>
          </p:cNvPr>
          <p:cNvGrpSpPr/>
          <p:nvPr/>
        </p:nvGrpSpPr>
        <p:grpSpPr>
          <a:xfrm>
            <a:off x="1340519" y="3284869"/>
            <a:ext cx="2576445" cy="54000"/>
            <a:chOff x="1341100" y="3284869"/>
            <a:chExt cx="2576445" cy="54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96741D-97DF-3DCA-6D9C-36A9253896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10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E3692E2-2E38-2DA0-FBFC-86632BC82A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3345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EE96654-0AEC-3D66-63D9-780BA36FBC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559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C9A5F1-1EF4-EC92-586B-E64A9453C4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7834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8B47DA7-F3CB-0A6B-5519-797E9A3C0D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0078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BF9912E-0292-ACE1-44DA-E768919038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322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2B17EB-721C-A3ED-C601-5175A63B64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4566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96DE9A-B256-4FF4-6354-B948CA9949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681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3C276E-743F-DA03-EBEE-24F2BD20D0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9054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EB7E63-45A3-707C-12AB-900E128793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1298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F067263-7C83-8C52-11FF-28EFBD1234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3545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B457F1-310D-68E4-47A4-E5621BC1AAC5}"/>
              </a:ext>
            </a:extLst>
          </p:cNvPr>
          <p:cNvGrpSpPr/>
          <p:nvPr/>
        </p:nvGrpSpPr>
        <p:grpSpPr>
          <a:xfrm>
            <a:off x="1340519" y="3537818"/>
            <a:ext cx="2576445" cy="54000"/>
            <a:chOff x="1341100" y="3284869"/>
            <a:chExt cx="2576445" cy="54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053E611-949E-9B93-E981-CC4FDF72F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10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1808E4-823A-65EA-09E4-CF44D92C44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3345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E821C21-43F9-F95E-0D8B-AF952C3D48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559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95F1907-F4D7-2AB4-B46F-5F17A8F898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7834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34454A-03C4-9B11-C6AB-751DD4B0A8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0078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3B1C513-F627-88DD-9621-34147475F6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322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9C8D37A-1C42-9655-2345-D844A96D01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4566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09F6CC6-1BB1-7DFB-AC84-7B6C8FFB9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681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4FE3220-96CD-1AE5-9D98-D7BBE69615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9054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B8AF46A-5B9E-EA78-5DF0-F35E0B27B8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1298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8F07FB7-BD4A-9831-B51D-6D4204E808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3545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3C80E9-D349-5048-5663-3AA775C93C50}"/>
              </a:ext>
            </a:extLst>
          </p:cNvPr>
          <p:cNvGrpSpPr/>
          <p:nvPr/>
        </p:nvGrpSpPr>
        <p:grpSpPr>
          <a:xfrm>
            <a:off x="1340519" y="3790767"/>
            <a:ext cx="2576445" cy="54000"/>
            <a:chOff x="1341100" y="3284869"/>
            <a:chExt cx="2576445" cy="54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25F91F2-7600-51D0-FB1E-50294F526D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10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1879B46-FB2F-B102-1199-5E6D882D05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3345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B4999FF-3C69-06FA-D1B8-6C283B121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559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D83708F-ACE4-7CDE-575D-A19DB8AE5C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7834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ABCE6B9-8A43-7EE4-963C-44F13B616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0078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EEBB022-6304-0C91-C88D-A2F041936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322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95114AA-F146-A48D-ADC9-03EDB0DAF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4566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F46C8B5-15AD-43A7-FD8D-2393A227F7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681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D26B8A1-CED2-87C5-7689-81821A6621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9054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74C01B9-D33F-5822-63EC-AF02790108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1298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BF7D724-30EB-9E5B-C0AE-A71E94F51B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3545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6E9EFC8-A8A4-43BF-3532-F92E2506F762}"/>
              </a:ext>
            </a:extLst>
          </p:cNvPr>
          <p:cNvGrpSpPr/>
          <p:nvPr/>
        </p:nvGrpSpPr>
        <p:grpSpPr>
          <a:xfrm>
            <a:off x="1340519" y="4043716"/>
            <a:ext cx="2576445" cy="54000"/>
            <a:chOff x="1341100" y="3284869"/>
            <a:chExt cx="2576445" cy="540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8893950-5BBC-FDAB-8798-26702AF00F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10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803D8F3-77ED-160F-5E6A-CEEB567F3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3345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C471CCD-AE11-26C5-9949-9C910A4E98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559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3AB1553-D248-6EB4-1DD9-86374D36E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7834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C02434B-FB65-7AE5-1598-B5A4CF2DC7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0078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6D8D62C-942C-B1E8-0B90-80885514F4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322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B29CA85-EE4E-C086-C2DC-1B698A841B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4566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FC0B6A3-43F9-AC82-6159-8383C9E37D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681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EB2A27D-B789-D1F4-6766-18060DFB44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9054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3089BA8-975A-59BB-8D08-490A2CA095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1298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4B360C-D618-3C67-C19F-FD2CE475AE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3545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A725D97-4B39-969F-CC08-758F4BEC40F7}"/>
              </a:ext>
            </a:extLst>
          </p:cNvPr>
          <p:cNvGrpSpPr/>
          <p:nvPr/>
        </p:nvGrpSpPr>
        <p:grpSpPr>
          <a:xfrm>
            <a:off x="1340519" y="4296665"/>
            <a:ext cx="2576445" cy="54000"/>
            <a:chOff x="1341100" y="3284869"/>
            <a:chExt cx="2576445" cy="54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541900B-0487-157F-0204-D0EBDDCCE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10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560DF04-83E3-EA2B-E0F8-8D4B845DA8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3345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C697C72-0C9D-6B33-EA68-6C2414EA70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559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B7F8530-C1DB-08BF-9348-53FB57317E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7834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6976CE1-D24C-D90C-6800-6731B76DE6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0078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7912727-73E3-92F9-A9F9-7D1E55BBFB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322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14E529D-FFD8-2E10-6DF2-4119612773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4566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DB946D2-174D-34AA-6F09-018BDA1682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681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817D1E1-39C5-2803-C9A7-5C510FAE50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9054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8BF9F7-0B6F-22B0-B498-657B517F25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1298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74C1EA5-E1B0-9E13-D2F5-8DF609087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3545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6F2B5F0-69B8-33AE-F94D-AE9C375786B0}"/>
              </a:ext>
            </a:extLst>
          </p:cNvPr>
          <p:cNvGrpSpPr/>
          <p:nvPr/>
        </p:nvGrpSpPr>
        <p:grpSpPr>
          <a:xfrm>
            <a:off x="1338472" y="4549614"/>
            <a:ext cx="2576445" cy="54000"/>
            <a:chOff x="1341100" y="3284869"/>
            <a:chExt cx="2576445" cy="5400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608524-D43A-3A63-26C9-791115EF7C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10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FF16A66-A78E-3B10-DAE3-A4C7BE3C3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3345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E63F625-A4BD-B1B2-EF22-F39833B4DB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559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09AC549-C35D-2743-DC06-9A1919F846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7834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49B2F75-8941-468F-73BB-D0971111A9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0078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3943CCD-D891-4C8C-FAFE-1A5F43F00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322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BDFA16-FE8C-5745-86DB-C1C55CC556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4566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177B4CB-DE81-C2FA-6ABE-D0A0133CBB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681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44BF2DD-99FD-0A6A-15CB-2B601DF4A6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9054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BBFAC87-1B3C-1013-E2D5-5086CBD144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1298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7C0D8A8-D006-A798-D64A-4AF3AFB977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3545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B34B248-FA3A-9602-6EBC-26820B962BF4}"/>
              </a:ext>
            </a:extLst>
          </p:cNvPr>
          <p:cNvGrpSpPr/>
          <p:nvPr/>
        </p:nvGrpSpPr>
        <p:grpSpPr>
          <a:xfrm>
            <a:off x="1338472" y="4802563"/>
            <a:ext cx="2576445" cy="54000"/>
            <a:chOff x="1341100" y="3284869"/>
            <a:chExt cx="2576445" cy="5400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1E4A347-ED6F-93F1-5C77-7E1563009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10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3BBAE4F-CA8E-C5E8-64F6-5A7E266BCD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3345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747E3B2-17F4-7B90-8A34-A7AF4D5BEB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559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B0F9074-D961-A778-4A92-FE7C9528C9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7834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850894F-FF2E-48E2-ADCF-B03AF91C5E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0078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EA2453C-11BD-2AFC-2408-52B67982F8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322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BBA6B7F-614E-8E81-684B-917372AD79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4566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51CE5F3-A3AE-D1B2-8050-756FAAF8F0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681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7C7EF25-B347-7D3A-A624-CE6527E1E6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9054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1F908F3-5CE4-2F61-D301-F50BAC67F2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1298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F77883A-3E1A-EF33-79D1-14A1921EE5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3545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CC7270C-6D3E-65DA-62A0-12A5E234774D}"/>
              </a:ext>
            </a:extLst>
          </p:cNvPr>
          <p:cNvGrpSpPr/>
          <p:nvPr/>
        </p:nvGrpSpPr>
        <p:grpSpPr>
          <a:xfrm>
            <a:off x="1338472" y="5055512"/>
            <a:ext cx="2576445" cy="54000"/>
            <a:chOff x="1341100" y="3284869"/>
            <a:chExt cx="2576445" cy="5400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B26E4A7-42B4-65BA-82C0-CF4718FDD5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10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2B0FF9F-9255-D53F-5F9E-38A3F96B61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3345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A3D0A26-1196-D35B-DBFF-FC3ABF46D2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559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6469D79-9975-9CD4-D6CA-6F23CEF307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7834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90A73CD-3A9D-C31F-123B-5FF53BB043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0078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D3F6ED1-36EE-D60E-8C29-83531B82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322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706E5C6-47AB-1AF1-BE16-339087E611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4566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64CFCC2-E0AD-59AB-0448-7FA16F65CA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681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CF1039D-B2AD-B487-F138-8484BDBCF6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9054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CFFA453-85BF-F57A-627E-0EC9362654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1298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82A489A-7D6C-6E53-2CB2-74E36F0A26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3545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033C317-A266-55AC-1ED8-4DBA6FF43967}"/>
              </a:ext>
            </a:extLst>
          </p:cNvPr>
          <p:cNvGrpSpPr/>
          <p:nvPr/>
        </p:nvGrpSpPr>
        <p:grpSpPr>
          <a:xfrm>
            <a:off x="1338472" y="5308461"/>
            <a:ext cx="2576445" cy="54000"/>
            <a:chOff x="1341100" y="3284869"/>
            <a:chExt cx="2576445" cy="5400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2A4C79F-74A8-9EFF-8B03-C197A96BD4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10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CCC0C80-42E9-551F-915D-6A3FE88B31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3345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859DBF8-3A4B-3286-7DB3-90BBDCFC1D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559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B2C5D23-103B-F95E-2AB6-23BAC94168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7834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B71D9634-4DDF-1762-D47D-22A6AE8075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0078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73A65F3-131A-F0D0-E017-8C5E14813E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322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0ED8E26-B8B9-AA38-AD6D-AC584FC2D8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4566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05B8327-8390-129D-B644-B4FAFF9F59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681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689572C-7641-D198-28F8-4CF42017B5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9054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091BDEB-D218-01CA-A69E-4FF19B1AF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1298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926D4E-A26F-3533-2F33-090483011E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3545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1A1C994-D273-C8A5-5AAC-34ED6D91567B}"/>
              </a:ext>
            </a:extLst>
          </p:cNvPr>
          <p:cNvGrpSpPr/>
          <p:nvPr/>
        </p:nvGrpSpPr>
        <p:grpSpPr>
          <a:xfrm>
            <a:off x="1338472" y="5561410"/>
            <a:ext cx="2576445" cy="54000"/>
            <a:chOff x="1341100" y="3284869"/>
            <a:chExt cx="2576445" cy="5400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9799BFD-626F-C0DA-BD44-E2DA987D0D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10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7503A7F-2085-D636-20D1-E4FE4FAE0F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3345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EBA5131-7EC0-B73C-8F60-9F19F8C108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559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5561B6D-7AA7-42DD-9A8E-66C6E7A5CE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7834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295B657-6F39-EB53-C466-F7A5018770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0078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5C5C2DD-11DE-F353-B9FE-FBF1BE0CC7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322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5722FF4-1644-7C26-A7AF-BE39825AC7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4566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09C496C-3EFA-548D-00D5-A354E308C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681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38A0629-BB80-58E4-E8A8-3024B77034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9054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299D399-D620-D426-EEAA-E627D0965D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1298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694ABF4-4C56-F93B-AC83-36AED612A8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3545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A714BEB-AABD-7634-3B54-3ABA6D0E5901}"/>
              </a:ext>
            </a:extLst>
          </p:cNvPr>
          <p:cNvGrpSpPr/>
          <p:nvPr/>
        </p:nvGrpSpPr>
        <p:grpSpPr>
          <a:xfrm>
            <a:off x="1342377" y="5814356"/>
            <a:ext cx="2576445" cy="54000"/>
            <a:chOff x="1341100" y="3284869"/>
            <a:chExt cx="2576445" cy="54000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A2B686B-FD48-E29D-832A-7657938EC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110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A421002-CC19-3BDD-213E-1F4754D242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3345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A95D677-81A6-299C-1D32-E85219FB93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559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12E7DFB-1FF8-33AB-BC9B-DA9F1D8450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7834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00D1CF8-F9C4-A0D5-8988-2A6A5278E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0078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0A420B6-9FA8-C07C-DE62-8F1761CAED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322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F6AFF67-A6CA-63FF-3CE4-C692534A83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4566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7FD43F9-1C43-3DDF-4D38-CEEDCBFC54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6810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95497B3-8841-46D0-4B15-61C5B9E857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9054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E5567A5-0F13-43DE-4A47-CF08A535B6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1298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E260A62-C1A1-2EAA-9F39-ECB1A84BF6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3545" y="3284869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37" name="Table 136">
            <a:extLst>
              <a:ext uri="{FF2B5EF4-FFF2-40B4-BE49-F238E27FC236}">
                <a16:creationId xmlns:a16="http://schemas.microsoft.com/office/drawing/2014/main" id="{9BC95ECA-59FB-A753-9E86-8D2AE04B6D98}"/>
              </a:ext>
            </a:extLst>
          </p:cNvPr>
          <p:cNvGraphicFramePr>
            <a:graphicFrameLocks noGrp="1"/>
          </p:cNvGraphicFramePr>
          <p:nvPr/>
        </p:nvGraphicFramePr>
        <p:xfrm>
          <a:off x="4710000" y="3185794"/>
          <a:ext cx="2772000" cy="27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7596988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898979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067835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42360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9185902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2081175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72005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90140344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853579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4600838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61075346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5597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05824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19612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89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7193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54923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35848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5813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99589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119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286816"/>
                  </a:ext>
                </a:extLst>
              </a:tr>
            </a:tbl>
          </a:graphicData>
        </a:graphic>
      </p:graphicFrame>
      <p:sp>
        <p:nvSpPr>
          <p:cNvPr id="138" name="Oval 137">
            <a:extLst>
              <a:ext uri="{FF2B5EF4-FFF2-40B4-BE49-F238E27FC236}">
                <a16:creationId xmlns:a16="http://schemas.microsoft.com/office/drawing/2014/main" id="{EB248554-00C7-48CB-1CE2-2F0DAB7D5581}"/>
              </a:ext>
            </a:extLst>
          </p:cNvPr>
          <p:cNvSpPr>
            <a:spLocks noChangeAspect="1"/>
          </p:cNvSpPr>
          <p:nvPr/>
        </p:nvSpPr>
        <p:spPr>
          <a:xfrm>
            <a:off x="4805919" y="3284869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D2003D4-9949-A4CA-167A-F4354DD8DA2B}"/>
              </a:ext>
            </a:extLst>
          </p:cNvPr>
          <p:cNvSpPr>
            <a:spLocks noChangeAspect="1"/>
          </p:cNvSpPr>
          <p:nvPr/>
        </p:nvSpPr>
        <p:spPr>
          <a:xfrm>
            <a:off x="6067141" y="3284869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C8388C27-476B-F8BE-A9D7-9FFEEBA80BF9}"/>
              </a:ext>
            </a:extLst>
          </p:cNvPr>
          <p:cNvSpPr>
            <a:spLocks noChangeAspect="1"/>
          </p:cNvSpPr>
          <p:nvPr/>
        </p:nvSpPr>
        <p:spPr>
          <a:xfrm>
            <a:off x="7328364" y="3284869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63C259C6-57F7-EE51-BA86-675F66A92D86}"/>
              </a:ext>
            </a:extLst>
          </p:cNvPr>
          <p:cNvSpPr>
            <a:spLocks noChangeAspect="1"/>
          </p:cNvSpPr>
          <p:nvPr/>
        </p:nvSpPr>
        <p:spPr>
          <a:xfrm>
            <a:off x="4803872" y="4549614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D30792B-BF2D-CD58-BD31-584752B819A0}"/>
              </a:ext>
            </a:extLst>
          </p:cNvPr>
          <p:cNvSpPr>
            <a:spLocks noChangeAspect="1"/>
          </p:cNvSpPr>
          <p:nvPr/>
        </p:nvSpPr>
        <p:spPr>
          <a:xfrm>
            <a:off x="6065094" y="4549614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985EAA4A-39B6-759B-D71F-6D64D04A275C}"/>
              </a:ext>
            </a:extLst>
          </p:cNvPr>
          <p:cNvSpPr>
            <a:spLocks noChangeAspect="1"/>
          </p:cNvSpPr>
          <p:nvPr/>
        </p:nvSpPr>
        <p:spPr>
          <a:xfrm>
            <a:off x="7326317" y="4549614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C84A4881-E5AA-8BEB-68CF-98E10521EE3C}"/>
              </a:ext>
            </a:extLst>
          </p:cNvPr>
          <p:cNvSpPr>
            <a:spLocks noChangeAspect="1"/>
          </p:cNvSpPr>
          <p:nvPr/>
        </p:nvSpPr>
        <p:spPr>
          <a:xfrm>
            <a:off x="4807777" y="5814356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7491D1C-8A7D-C189-13B8-70B126488D71}"/>
              </a:ext>
            </a:extLst>
          </p:cNvPr>
          <p:cNvSpPr>
            <a:spLocks noChangeAspect="1"/>
          </p:cNvSpPr>
          <p:nvPr/>
        </p:nvSpPr>
        <p:spPr>
          <a:xfrm>
            <a:off x="6068999" y="5814356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72644985-78D6-D277-84DA-A2485027BE44}"/>
              </a:ext>
            </a:extLst>
          </p:cNvPr>
          <p:cNvSpPr>
            <a:spLocks noChangeAspect="1"/>
          </p:cNvSpPr>
          <p:nvPr/>
        </p:nvSpPr>
        <p:spPr>
          <a:xfrm>
            <a:off x="7330222" y="5814356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4CA4913-E2AE-581E-B073-A07A49710D53}"/>
                  </a:ext>
                </a:extLst>
              </p:cNvPr>
              <p:cNvSpPr txBox="1"/>
              <p:nvPr/>
            </p:nvSpPr>
            <p:spPr>
              <a:xfrm>
                <a:off x="5242342" y="3127203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4CA4913-E2AE-581E-B073-A07A49710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342" y="3127203"/>
                <a:ext cx="42832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F0DDBC2-EF4D-094B-8205-07D4944D1250}"/>
                  </a:ext>
                </a:extLst>
              </p:cNvPr>
              <p:cNvSpPr txBox="1"/>
              <p:nvPr/>
            </p:nvSpPr>
            <p:spPr>
              <a:xfrm>
                <a:off x="6521477" y="3154203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F0DDBC2-EF4D-094B-8205-07D4944D1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477" y="3154203"/>
                <a:ext cx="42832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D4FBA74-89A7-7BBD-0A3C-ECF63BA27592}"/>
                  </a:ext>
                </a:extLst>
              </p:cNvPr>
              <p:cNvSpPr txBox="1"/>
              <p:nvPr/>
            </p:nvSpPr>
            <p:spPr>
              <a:xfrm>
                <a:off x="4685290" y="3760039"/>
                <a:ext cx="291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D4FBA74-89A7-7BBD-0A3C-ECF63BA27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290" y="3760039"/>
                <a:ext cx="2911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A2902BA-4BB5-3CE3-3269-05A755BDF6ED}"/>
                  </a:ext>
                </a:extLst>
              </p:cNvPr>
              <p:cNvSpPr txBox="1"/>
              <p:nvPr/>
            </p:nvSpPr>
            <p:spPr>
              <a:xfrm>
                <a:off x="4685290" y="5023854"/>
                <a:ext cx="291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A2902BA-4BB5-3CE3-3269-05A755BDF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290" y="5023854"/>
                <a:ext cx="2911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2F391840-67F2-075F-6527-D1E2DF1A283B}"/>
                  </a:ext>
                </a:extLst>
              </p:cNvPr>
              <p:cNvSpPr txBox="1"/>
              <p:nvPr/>
            </p:nvSpPr>
            <p:spPr>
              <a:xfrm>
                <a:off x="5269593" y="3760039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⋱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2F391840-67F2-075F-6527-D1E2DF1A2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593" y="3760039"/>
                <a:ext cx="37382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135294D5-A773-06E5-878E-7EF80FDFFA2D}"/>
                  </a:ext>
                </a:extLst>
              </p:cNvPr>
              <p:cNvSpPr txBox="1"/>
              <p:nvPr/>
            </p:nvSpPr>
            <p:spPr>
              <a:xfrm>
                <a:off x="6516592" y="5023854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⋱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135294D5-A773-06E5-878E-7EF80FDFF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592" y="5023854"/>
                <a:ext cx="37382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962D733-3B31-A867-BB81-00C82E57B867}"/>
                  </a:ext>
                </a:extLst>
              </p:cNvPr>
              <p:cNvSpPr txBox="1"/>
              <p:nvPr/>
            </p:nvSpPr>
            <p:spPr>
              <a:xfrm>
                <a:off x="6516592" y="3760039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962D733-3B31-A867-BB81-00C82E57B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592" y="3760039"/>
                <a:ext cx="37382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D51C7A1-4899-F615-0D3C-EDCE2475710B}"/>
                  </a:ext>
                </a:extLst>
              </p:cNvPr>
              <p:cNvSpPr txBox="1"/>
              <p:nvPr/>
            </p:nvSpPr>
            <p:spPr>
              <a:xfrm>
                <a:off x="5269593" y="5023854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D51C7A1-4899-F615-0D3C-EDCE24757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593" y="5023854"/>
                <a:ext cx="37382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Oval 154">
            <a:extLst>
              <a:ext uri="{FF2B5EF4-FFF2-40B4-BE49-F238E27FC236}">
                <a16:creationId xmlns:a16="http://schemas.microsoft.com/office/drawing/2014/main" id="{8912BEC2-3731-0DA0-B023-4A214FB9D775}"/>
              </a:ext>
            </a:extLst>
          </p:cNvPr>
          <p:cNvSpPr>
            <a:spLocks noChangeAspect="1"/>
          </p:cNvSpPr>
          <p:nvPr/>
        </p:nvSpPr>
        <p:spPr>
          <a:xfrm>
            <a:off x="7307130" y="4549614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11FBC015-145B-91FE-AB94-80EDB4A0DA6D}"/>
                  </a:ext>
                </a:extLst>
              </p:cNvPr>
              <p:cNvSpPr txBox="1"/>
              <p:nvPr/>
            </p:nvSpPr>
            <p:spPr>
              <a:xfrm>
                <a:off x="7188548" y="3760039"/>
                <a:ext cx="291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11FBC015-145B-91FE-AB94-80EDB4A0D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548" y="3760039"/>
                <a:ext cx="29116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BFBEA3B8-ADD8-BE61-0193-E720E04A9E79}"/>
                  </a:ext>
                </a:extLst>
              </p:cNvPr>
              <p:cNvSpPr txBox="1"/>
              <p:nvPr/>
            </p:nvSpPr>
            <p:spPr>
              <a:xfrm>
                <a:off x="7188548" y="5023854"/>
                <a:ext cx="291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BFBEA3B8-ADD8-BE61-0193-E720E04A9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548" y="5023854"/>
                <a:ext cx="29116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8E0E744F-929E-B919-5E13-479B2F899038}"/>
                  </a:ext>
                </a:extLst>
              </p:cNvPr>
              <p:cNvSpPr txBox="1"/>
              <p:nvPr/>
            </p:nvSpPr>
            <p:spPr>
              <a:xfrm>
                <a:off x="5237457" y="5620053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8E0E744F-929E-B919-5E13-479B2F899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457" y="5620053"/>
                <a:ext cx="42832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9C6603E2-66F6-9FF4-3D17-AD2BC5464250}"/>
                  </a:ext>
                </a:extLst>
              </p:cNvPr>
              <p:cNvSpPr txBox="1"/>
              <p:nvPr/>
            </p:nvSpPr>
            <p:spPr>
              <a:xfrm>
                <a:off x="6516592" y="5647053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9C6603E2-66F6-9FF4-3D17-AD2BC5464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592" y="5647053"/>
                <a:ext cx="42832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0" name="Table 159">
            <a:extLst>
              <a:ext uri="{FF2B5EF4-FFF2-40B4-BE49-F238E27FC236}">
                <a16:creationId xmlns:a16="http://schemas.microsoft.com/office/drawing/2014/main" id="{D32D2C09-525F-0347-4038-6BAB8136EB4B}"/>
              </a:ext>
            </a:extLst>
          </p:cNvPr>
          <p:cNvGraphicFramePr>
            <a:graphicFrameLocks noGrp="1"/>
          </p:cNvGraphicFramePr>
          <p:nvPr/>
        </p:nvGraphicFramePr>
        <p:xfrm>
          <a:off x="8034167" y="3179602"/>
          <a:ext cx="2772000" cy="27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7596988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898979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067835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42360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9185902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2081175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72005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90140344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853579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4600838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61075346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5597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5824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9612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89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193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54923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35848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5813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99589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119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286816"/>
                  </a:ext>
                </a:extLst>
              </a:tr>
            </a:tbl>
          </a:graphicData>
        </a:graphic>
      </p:graphicFrame>
      <p:sp>
        <p:nvSpPr>
          <p:cNvPr id="161" name="Oval 160">
            <a:extLst>
              <a:ext uri="{FF2B5EF4-FFF2-40B4-BE49-F238E27FC236}">
                <a16:creationId xmlns:a16="http://schemas.microsoft.com/office/drawing/2014/main" id="{665481C5-F25D-3195-5DDB-798A9173863D}"/>
              </a:ext>
            </a:extLst>
          </p:cNvPr>
          <p:cNvSpPr>
            <a:spLocks noChangeAspect="1"/>
          </p:cNvSpPr>
          <p:nvPr/>
        </p:nvSpPr>
        <p:spPr>
          <a:xfrm>
            <a:off x="8130086" y="3278677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77D927E-7137-EDDB-BE65-A50A76C11CC4}"/>
              </a:ext>
            </a:extLst>
          </p:cNvPr>
          <p:cNvSpPr>
            <a:spLocks noChangeAspect="1"/>
          </p:cNvSpPr>
          <p:nvPr/>
        </p:nvSpPr>
        <p:spPr>
          <a:xfrm>
            <a:off x="9391308" y="3278677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4866292-A352-98F5-43F8-7AEC014E6CBF}"/>
              </a:ext>
            </a:extLst>
          </p:cNvPr>
          <p:cNvSpPr>
            <a:spLocks noChangeAspect="1"/>
          </p:cNvSpPr>
          <p:nvPr/>
        </p:nvSpPr>
        <p:spPr>
          <a:xfrm>
            <a:off x="10652531" y="3278677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79433FE0-E52C-A6B6-1454-77E3FE3BB6A4}"/>
              </a:ext>
            </a:extLst>
          </p:cNvPr>
          <p:cNvSpPr>
            <a:spLocks noChangeAspect="1"/>
          </p:cNvSpPr>
          <p:nvPr/>
        </p:nvSpPr>
        <p:spPr>
          <a:xfrm>
            <a:off x="8128039" y="4543422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3CFB6A37-031F-B3E3-1B65-E8B606C51718}"/>
              </a:ext>
            </a:extLst>
          </p:cNvPr>
          <p:cNvSpPr>
            <a:spLocks noChangeAspect="1"/>
          </p:cNvSpPr>
          <p:nvPr/>
        </p:nvSpPr>
        <p:spPr>
          <a:xfrm>
            <a:off x="9389261" y="4543422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D88C0F1-B2FC-2EE9-3B67-BF5F57B68F45}"/>
              </a:ext>
            </a:extLst>
          </p:cNvPr>
          <p:cNvSpPr>
            <a:spLocks noChangeAspect="1"/>
          </p:cNvSpPr>
          <p:nvPr/>
        </p:nvSpPr>
        <p:spPr>
          <a:xfrm>
            <a:off x="10650484" y="4543422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C9F10B10-9D02-3F6E-982C-F3C842CF1841}"/>
              </a:ext>
            </a:extLst>
          </p:cNvPr>
          <p:cNvSpPr>
            <a:spLocks noChangeAspect="1"/>
          </p:cNvSpPr>
          <p:nvPr/>
        </p:nvSpPr>
        <p:spPr>
          <a:xfrm>
            <a:off x="8131944" y="5808164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B7D5AC4C-673E-DB63-E526-6B9170DB3DC0}"/>
              </a:ext>
            </a:extLst>
          </p:cNvPr>
          <p:cNvSpPr>
            <a:spLocks noChangeAspect="1"/>
          </p:cNvSpPr>
          <p:nvPr/>
        </p:nvSpPr>
        <p:spPr>
          <a:xfrm>
            <a:off x="9393166" y="5808164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909858F-9D0E-430C-BC27-F66C3B882759}"/>
              </a:ext>
            </a:extLst>
          </p:cNvPr>
          <p:cNvSpPr>
            <a:spLocks noChangeAspect="1"/>
          </p:cNvSpPr>
          <p:nvPr/>
        </p:nvSpPr>
        <p:spPr>
          <a:xfrm>
            <a:off x="10654389" y="5808164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CDAEEDAD-B72A-94AE-4D29-33F34C28A502}"/>
                  </a:ext>
                </a:extLst>
              </p:cNvPr>
              <p:cNvSpPr txBox="1"/>
              <p:nvPr/>
            </p:nvSpPr>
            <p:spPr>
              <a:xfrm>
                <a:off x="8566509" y="3121011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CDAEEDAD-B72A-94AE-4D29-33F34C28A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509" y="3121011"/>
                <a:ext cx="42832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92A3F660-51A3-7209-5B76-83083D8488EB}"/>
                  </a:ext>
                </a:extLst>
              </p:cNvPr>
              <p:cNvSpPr txBox="1"/>
              <p:nvPr/>
            </p:nvSpPr>
            <p:spPr>
              <a:xfrm>
                <a:off x="9845644" y="3148011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92A3F660-51A3-7209-5B76-83083D848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644" y="3148011"/>
                <a:ext cx="42832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4AB282B4-B2A4-5506-045F-02F28A74ADA0}"/>
                  </a:ext>
                </a:extLst>
              </p:cNvPr>
              <p:cNvSpPr txBox="1"/>
              <p:nvPr/>
            </p:nvSpPr>
            <p:spPr>
              <a:xfrm>
                <a:off x="8009457" y="3753847"/>
                <a:ext cx="291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4AB282B4-B2A4-5506-045F-02F28A74A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57" y="3753847"/>
                <a:ext cx="2911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0F154E7-CF34-17C2-5A87-EF34AA18EE96}"/>
                  </a:ext>
                </a:extLst>
              </p:cNvPr>
              <p:cNvSpPr txBox="1"/>
              <p:nvPr/>
            </p:nvSpPr>
            <p:spPr>
              <a:xfrm>
                <a:off x="8009457" y="5017662"/>
                <a:ext cx="291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0F154E7-CF34-17C2-5A87-EF34AA18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57" y="5017662"/>
                <a:ext cx="29116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B9E1B4D9-55B1-A544-EBC7-BD0F5AC3DF20}"/>
                  </a:ext>
                </a:extLst>
              </p:cNvPr>
              <p:cNvSpPr txBox="1"/>
              <p:nvPr/>
            </p:nvSpPr>
            <p:spPr>
              <a:xfrm>
                <a:off x="8593760" y="3753847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⋱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B9E1B4D9-55B1-A544-EBC7-BD0F5AC3D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760" y="3753847"/>
                <a:ext cx="3738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D256048-F63F-AF4A-27AF-7A086180E904}"/>
                  </a:ext>
                </a:extLst>
              </p:cNvPr>
              <p:cNvSpPr txBox="1"/>
              <p:nvPr/>
            </p:nvSpPr>
            <p:spPr>
              <a:xfrm>
                <a:off x="9840759" y="5017662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⋱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D256048-F63F-AF4A-27AF-7A086180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759" y="5017662"/>
                <a:ext cx="37382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4C7BDBCB-659B-5836-942B-435E8DE84820}"/>
                  </a:ext>
                </a:extLst>
              </p:cNvPr>
              <p:cNvSpPr txBox="1"/>
              <p:nvPr/>
            </p:nvSpPr>
            <p:spPr>
              <a:xfrm>
                <a:off x="9840759" y="3753847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4C7BDBCB-659B-5836-942B-435E8DE84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759" y="3753847"/>
                <a:ext cx="37382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C34FF8C5-12F2-2092-FD9A-8494D565B670}"/>
                  </a:ext>
                </a:extLst>
              </p:cNvPr>
              <p:cNvSpPr txBox="1"/>
              <p:nvPr/>
            </p:nvSpPr>
            <p:spPr>
              <a:xfrm>
                <a:off x="8593760" y="5017662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C34FF8C5-12F2-2092-FD9A-8494D565B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760" y="5017662"/>
                <a:ext cx="37382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Oval 177">
            <a:extLst>
              <a:ext uri="{FF2B5EF4-FFF2-40B4-BE49-F238E27FC236}">
                <a16:creationId xmlns:a16="http://schemas.microsoft.com/office/drawing/2014/main" id="{7A412AC9-84F8-096A-BD4F-617C8A471796}"/>
              </a:ext>
            </a:extLst>
          </p:cNvPr>
          <p:cNvSpPr>
            <a:spLocks noChangeAspect="1"/>
          </p:cNvSpPr>
          <p:nvPr/>
        </p:nvSpPr>
        <p:spPr>
          <a:xfrm>
            <a:off x="10631297" y="4543422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B46FE561-A3B7-E504-121C-B3A0DCEEDC40}"/>
                  </a:ext>
                </a:extLst>
              </p:cNvPr>
              <p:cNvSpPr txBox="1"/>
              <p:nvPr/>
            </p:nvSpPr>
            <p:spPr>
              <a:xfrm>
                <a:off x="10512715" y="3753847"/>
                <a:ext cx="291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B46FE561-A3B7-E504-121C-B3A0DCEED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2715" y="3753847"/>
                <a:ext cx="2911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43DE358-00C4-140C-9E75-C3EEEA381079}"/>
                  </a:ext>
                </a:extLst>
              </p:cNvPr>
              <p:cNvSpPr txBox="1"/>
              <p:nvPr/>
            </p:nvSpPr>
            <p:spPr>
              <a:xfrm>
                <a:off x="10512715" y="5017662"/>
                <a:ext cx="291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43DE358-00C4-140C-9E75-C3EEEA381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2715" y="5017662"/>
                <a:ext cx="29116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04935EEC-48DF-4F91-4B3E-5730267AD141}"/>
                  </a:ext>
                </a:extLst>
              </p:cNvPr>
              <p:cNvSpPr txBox="1"/>
              <p:nvPr/>
            </p:nvSpPr>
            <p:spPr>
              <a:xfrm>
                <a:off x="8561624" y="5613861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04935EEC-48DF-4F91-4B3E-5730267AD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624" y="5613861"/>
                <a:ext cx="42832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051B03FF-3F7A-72CB-3A96-BDEF8F565DE1}"/>
                  </a:ext>
                </a:extLst>
              </p:cNvPr>
              <p:cNvSpPr txBox="1"/>
              <p:nvPr/>
            </p:nvSpPr>
            <p:spPr>
              <a:xfrm>
                <a:off x="9840759" y="5640861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051B03FF-3F7A-72CB-3A96-BDEF8F565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759" y="5640861"/>
                <a:ext cx="42832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3" name="Content Placeholder 5" descr="A diagram of a structure&#10;&#10;AI-generated content may be incorrect.">
            <a:extLst>
              <a:ext uri="{FF2B5EF4-FFF2-40B4-BE49-F238E27FC236}">
                <a16:creationId xmlns:a16="http://schemas.microsoft.com/office/drawing/2014/main" id="{94A5B550-CE1D-47ED-ED34-587C5C055A71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26874" r="37661"/>
          <a:stretch/>
        </p:blipFill>
        <p:spPr>
          <a:xfrm>
            <a:off x="10203863" y="180480"/>
            <a:ext cx="1728175" cy="1906503"/>
          </a:xfrm>
          <a:prstGeom prst="rect">
            <a:avLst/>
          </a:prstGeom>
        </p:spPr>
      </p:pic>
      <p:graphicFrame>
        <p:nvGraphicFramePr>
          <p:cNvPr id="365" name="Table 364">
            <a:extLst>
              <a:ext uri="{FF2B5EF4-FFF2-40B4-BE49-F238E27FC236}">
                <a16:creationId xmlns:a16="http://schemas.microsoft.com/office/drawing/2014/main" id="{29628CA3-F6B7-8CFB-6916-78436833E526}"/>
              </a:ext>
            </a:extLst>
          </p:cNvPr>
          <p:cNvGraphicFramePr>
            <a:graphicFrameLocks noGrp="1"/>
          </p:cNvGraphicFramePr>
          <p:nvPr/>
        </p:nvGraphicFramePr>
        <p:xfrm>
          <a:off x="1244600" y="171211"/>
          <a:ext cx="2772000" cy="27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7596988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898979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067835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42360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9185902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2081175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72005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90140344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853579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4600838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61075346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5597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5824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9612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89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193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54923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35848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5813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99589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119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286816"/>
                  </a:ext>
                </a:extLst>
              </a:tr>
            </a:tbl>
          </a:graphicData>
        </a:graphic>
      </p:graphicFrame>
      <p:graphicFrame>
        <p:nvGraphicFramePr>
          <p:cNvPr id="366" name="Table 365">
            <a:extLst>
              <a:ext uri="{FF2B5EF4-FFF2-40B4-BE49-F238E27FC236}">
                <a16:creationId xmlns:a16="http://schemas.microsoft.com/office/drawing/2014/main" id="{4807736F-2D6F-C9EE-58EA-2AB3C203FEC4}"/>
              </a:ext>
            </a:extLst>
          </p:cNvPr>
          <p:cNvGraphicFramePr>
            <a:graphicFrameLocks noGrp="1"/>
          </p:cNvGraphicFramePr>
          <p:nvPr/>
        </p:nvGraphicFramePr>
        <p:xfrm>
          <a:off x="4710000" y="197756"/>
          <a:ext cx="2772000" cy="27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7596988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898979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067835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42360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9185902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2081175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72005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90140344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853579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4600838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61075346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5597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5824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9612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8915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193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54923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35848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58139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99589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119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286816"/>
                  </a:ext>
                </a:extLst>
              </a:tr>
            </a:tbl>
          </a:graphicData>
        </a:graphic>
      </p:graphicFrame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29406C9C-496E-2D7E-4B3F-984CB6B06155}"/>
              </a:ext>
            </a:extLst>
          </p:cNvPr>
          <p:cNvCxnSpPr>
            <a:cxnSpLocks/>
          </p:cNvCxnSpPr>
          <p:nvPr/>
        </p:nvCxnSpPr>
        <p:spPr>
          <a:xfrm flipH="1" flipV="1">
            <a:off x="3145971" y="1306286"/>
            <a:ext cx="293915" cy="2935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4B160513-E8C6-832C-EDE5-2BD5B4C9084B}"/>
              </a:ext>
            </a:extLst>
          </p:cNvPr>
          <p:cNvCxnSpPr>
            <a:cxnSpLocks/>
          </p:cNvCxnSpPr>
          <p:nvPr/>
        </p:nvCxnSpPr>
        <p:spPr>
          <a:xfrm>
            <a:off x="2873829" y="1057846"/>
            <a:ext cx="213239" cy="2210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DB44A15E-3033-BCF6-820F-3F1B7A95A56C}"/>
              </a:ext>
            </a:extLst>
          </p:cNvPr>
          <p:cNvCxnSpPr>
            <a:cxnSpLocks/>
          </p:cNvCxnSpPr>
          <p:nvPr/>
        </p:nvCxnSpPr>
        <p:spPr>
          <a:xfrm flipV="1">
            <a:off x="3124200" y="1338943"/>
            <a:ext cx="0" cy="4952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54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84971-E405-CB47-B4D1-33798E172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18674B-FDAA-CFAC-FB99-8750A7C60AD2}"/>
              </a:ext>
            </a:extLst>
          </p:cNvPr>
          <p:cNvSpPr txBox="1">
            <a:spLocks/>
          </p:cNvSpPr>
          <p:nvPr/>
        </p:nvSpPr>
        <p:spPr>
          <a:xfrm>
            <a:off x="838200" y="2830047"/>
            <a:ext cx="5257800" cy="2845923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/>
              <a:t>Depth Information </a:t>
            </a:r>
            <a:r>
              <a:rPr lang="ko-KR" altLang="en-US" sz="2400" dirty="0"/>
              <a:t>기반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e.g., </a:t>
            </a:r>
            <a:r>
              <a:rPr lang="en-US" altLang="ko-KR" sz="1800" i="1" dirty="0"/>
              <a:t>Lift-Splat-Shoot, </a:t>
            </a:r>
            <a:r>
              <a:rPr lang="en-US" altLang="ko-KR" sz="1800" i="1" dirty="0" err="1"/>
              <a:t>BEVDet</a:t>
            </a:r>
            <a:r>
              <a:rPr lang="en-US" altLang="ko-KR" sz="1800" i="1" dirty="0"/>
              <a:t>, and so on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Bottom-Up Method (2D → 3D)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Depth Estimation</a:t>
            </a:r>
            <a:r>
              <a:rPr lang="ko-KR" altLang="en-US" sz="1800" dirty="0"/>
              <a:t>에서 누적된 오차가 </a:t>
            </a:r>
            <a:r>
              <a:rPr lang="en-US" altLang="ko-KR" sz="1800" dirty="0"/>
              <a:t>Downstream Task</a:t>
            </a:r>
            <a:r>
              <a:rPr lang="ko-KR" altLang="en-US" sz="1800" dirty="0"/>
              <a:t> 성능 저하에 큰 영향</a:t>
            </a:r>
            <a:endParaRPr lang="en-US" altLang="ko-KR" sz="1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295C68-D1B2-3A84-E2D4-0A672224EA77}"/>
              </a:ext>
            </a:extLst>
          </p:cNvPr>
          <p:cNvSpPr txBox="1">
            <a:spLocks/>
          </p:cNvSpPr>
          <p:nvPr/>
        </p:nvSpPr>
        <p:spPr>
          <a:xfrm>
            <a:off x="6095999" y="2830047"/>
            <a:ext cx="5257799" cy="2845923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2400" dirty="0"/>
              <a:t>Temporal Information</a:t>
            </a:r>
            <a:r>
              <a:rPr lang="ko-KR" altLang="en-US" sz="2400" dirty="0"/>
              <a:t> 사용 </a:t>
            </a:r>
            <a:r>
              <a:rPr lang="en-US" altLang="ko-KR" sz="2400" dirty="0"/>
              <a:t>X</a:t>
            </a:r>
            <a:endParaRPr lang="en-US" altLang="ko-KR" sz="600" dirty="0"/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Temporal Information</a:t>
            </a:r>
            <a:r>
              <a:rPr lang="ko-KR" altLang="en-US" sz="1800" dirty="0"/>
              <a:t>의 활용 가능성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움직이는 물체 추적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가려진 물체 추론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물체의 속도 추론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F3CA1-6FF0-612A-455D-9011D3377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574B6-50C8-5BDD-C9E8-911293B84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94551"/>
          </a:xfrm>
        </p:spPr>
        <p:txBody>
          <a:bodyPr lIns="9000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i="1" dirty="0" err="1"/>
              <a:t>BEVFormer</a:t>
            </a:r>
            <a:r>
              <a:rPr lang="en-US" altLang="ko-KR" sz="2400" i="1" dirty="0"/>
              <a:t>: </a:t>
            </a:r>
            <a:r>
              <a:rPr lang="en-US" altLang="ko-KR" sz="2000" i="1" dirty="0"/>
              <a:t>Multi-Camera BEV Representation via Spatiotemporal Transformer</a:t>
            </a:r>
            <a:endParaRPr lang="en-US" altLang="ko-KR" sz="2400" i="1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2DDB04C-C427-BC03-97E3-4B099BC075A0}"/>
              </a:ext>
            </a:extLst>
          </p:cNvPr>
          <p:cNvSpPr/>
          <p:nvPr/>
        </p:nvSpPr>
        <p:spPr>
          <a:xfrm>
            <a:off x="838199" y="2830047"/>
            <a:ext cx="5066373" cy="2611748"/>
          </a:xfrm>
          <a:prstGeom prst="roundRect">
            <a:avLst>
              <a:gd name="adj" fmla="val 5374"/>
            </a:avLst>
          </a:prstGeom>
          <a:solidFill>
            <a:schemeClr val="accent3">
              <a:alpha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Spatial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Cross-Attention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49B93A-195E-C1F1-EFB0-FE2C2ADBC742}"/>
              </a:ext>
            </a:extLst>
          </p:cNvPr>
          <p:cNvSpPr/>
          <p:nvPr/>
        </p:nvSpPr>
        <p:spPr>
          <a:xfrm>
            <a:off x="6095997" y="2830047"/>
            <a:ext cx="5066373" cy="2611748"/>
          </a:xfrm>
          <a:prstGeom prst="roundRect">
            <a:avLst>
              <a:gd name="adj" fmla="val 5374"/>
            </a:avLst>
          </a:prstGeom>
          <a:solidFill>
            <a:schemeClr val="accent2">
              <a:lumMod val="60000"/>
              <a:lumOff val="40000"/>
              <a:alpha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Temporal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1181780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1CAA-1802-922E-9E01-8AC7CB2E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AC403DD-FEBB-1662-CFCA-B3165370F9A9}"/>
              </a:ext>
            </a:extLst>
          </p:cNvPr>
          <p:cNvSpPr txBox="1">
            <a:spLocks/>
          </p:cNvSpPr>
          <p:nvPr/>
        </p:nvSpPr>
        <p:spPr>
          <a:xfrm>
            <a:off x="838200" y="2830047"/>
            <a:ext cx="5257800" cy="2845923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/>
              <a:t>Depth Information </a:t>
            </a:r>
            <a:r>
              <a:rPr lang="ko-KR" altLang="en-US" sz="2400" dirty="0"/>
              <a:t>기반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e.g., </a:t>
            </a:r>
            <a:r>
              <a:rPr lang="en-US" altLang="ko-KR" sz="1800" i="1" dirty="0"/>
              <a:t>Lift-Splat-Shoot, </a:t>
            </a:r>
            <a:r>
              <a:rPr lang="en-US" altLang="ko-KR" sz="1800" i="1" dirty="0" err="1"/>
              <a:t>BEVDet</a:t>
            </a:r>
            <a:r>
              <a:rPr lang="en-US" altLang="ko-KR" sz="1800" i="1" dirty="0"/>
              <a:t>, and so on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Bottom-Up Method (2D → 3D)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Depth Estimation</a:t>
            </a:r>
            <a:r>
              <a:rPr lang="ko-KR" altLang="en-US" sz="1800" dirty="0"/>
              <a:t>에서 누적된 오차가 </a:t>
            </a:r>
            <a:r>
              <a:rPr lang="en-US" altLang="ko-KR" sz="1800" dirty="0"/>
              <a:t>Downstream Task</a:t>
            </a:r>
            <a:r>
              <a:rPr lang="ko-KR" altLang="en-US" sz="1800" dirty="0"/>
              <a:t> 성능 저하에 큰 영향</a:t>
            </a:r>
            <a:endParaRPr lang="en-US" altLang="ko-KR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B8263D-A2FF-3F94-7F77-7A6EB0E36C9D}"/>
              </a:ext>
            </a:extLst>
          </p:cNvPr>
          <p:cNvSpPr txBox="1">
            <a:spLocks/>
          </p:cNvSpPr>
          <p:nvPr/>
        </p:nvSpPr>
        <p:spPr>
          <a:xfrm>
            <a:off x="6095999" y="2830047"/>
            <a:ext cx="5257799" cy="2845923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2400" dirty="0"/>
              <a:t>Temporal Information</a:t>
            </a:r>
            <a:r>
              <a:rPr lang="ko-KR" altLang="en-US" sz="2400" dirty="0"/>
              <a:t> 사용 </a:t>
            </a:r>
            <a:r>
              <a:rPr lang="en-US" altLang="ko-KR" sz="2400" dirty="0"/>
              <a:t>X</a:t>
            </a:r>
            <a:endParaRPr lang="en-US" altLang="ko-KR" sz="600" dirty="0"/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Temporal Information</a:t>
            </a:r>
            <a:r>
              <a:rPr lang="ko-KR" altLang="en-US" sz="1800" dirty="0"/>
              <a:t>의 활용 가능성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움직이는 물체 추적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가려진 물체 추론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물체의 속도 추론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DDBF0-20F6-B6EF-0A75-5EF6AA12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6498C-7385-2DFD-6A37-A85E7DE48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94551"/>
          </a:xfrm>
        </p:spPr>
        <p:txBody>
          <a:bodyPr lIns="90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BEVFormer</a:t>
            </a: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: </a:t>
            </a:r>
            <a:r>
              <a:rPr kumimoji="0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Multi-Camera BEV Representation via Spatiotemporal Transformer</a:t>
            </a:r>
            <a:endParaRPr kumimoji="0" lang="en-US" altLang="ko-KR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2AC51D-B9DD-8E7E-5CCB-274DE7A74D2E}"/>
              </a:ext>
            </a:extLst>
          </p:cNvPr>
          <p:cNvSpPr/>
          <p:nvPr/>
        </p:nvSpPr>
        <p:spPr>
          <a:xfrm>
            <a:off x="838199" y="2830047"/>
            <a:ext cx="5066373" cy="2611748"/>
          </a:xfrm>
          <a:prstGeom prst="roundRect">
            <a:avLst>
              <a:gd name="adj" fmla="val 5374"/>
            </a:avLst>
          </a:prstGeom>
          <a:solidFill>
            <a:schemeClr val="accent3">
              <a:alpha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Spatial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Cross-Attention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54FF554-7B61-1E31-68AE-D432E986AD91}"/>
              </a:ext>
            </a:extLst>
          </p:cNvPr>
          <p:cNvSpPr/>
          <p:nvPr/>
        </p:nvSpPr>
        <p:spPr>
          <a:xfrm>
            <a:off x="6095997" y="2830047"/>
            <a:ext cx="5066373" cy="2611748"/>
          </a:xfrm>
          <a:prstGeom prst="roundRect">
            <a:avLst>
              <a:gd name="adj" fmla="val 5374"/>
            </a:avLst>
          </a:prstGeom>
          <a:solidFill>
            <a:schemeClr val="accent2">
              <a:lumMod val="60000"/>
              <a:lumOff val="40000"/>
              <a:alpha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Temporal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Self-Attention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F8A5311-332C-CC77-3985-029B5DC6DB73}"/>
              </a:ext>
            </a:extLst>
          </p:cNvPr>
          <p:cNvSpPr/>
          <p:nvPr/>
        </p:nvSpPr>
        <p:spPr>
          <a:xfrm>
            <a:off x="838196" y="5620214"/>
            <a:ext cx="10324174" cy="598449"/>
          </a:xfrm>
          <a:prstGeom prst="roundRect">
            <a:avLst>
              <a:gd name="adj" fmla="val 27272"/>
            </a:avLst>
          </a:prstGeom>
          <a:solidFill>
            <a:schemeClr val="accent1">
              <a:alpha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Grid-shaped BEV Queries</a:t>
            </a:r>
          </a:p>
        </p:txBody>
      </p:sp>
    </p:spTree>
    <p:extLst>
      <p:ext uri="{BB962C8B-B14F-4D97-AF65-F5344CB8AC3E}">
        <p14:creationId xmlns:p14="http://schemas.microsoft.com/office/powerpoint/2010/main" val="4080128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C4B72-9ABB-AA91-287A-22A8489F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6BEF51-B005-243E-4487-0151B11D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3BB28-4D86-325D-852C-D25AA6DC45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BEVFormer</a:t>
            </a:r>
            <a:r>
              <a:rPr lang="en-US" dirty="0"/>
              <a:t>: Multi-Camera BEV Representation via Spatiotemporal Transformer</a:t>
            </a:r>
          </a:p>
          <a:p>
            <a:endParaRPr lang="en-US" dirty="0"/>
          </a:p>
        </p:txBody>
      </p:sp>
      <p:pic>
        <p:nvPicPr>
          <p:cNvPr id="2" name="Picture 1" descr="A diagram of a road with a few images&#10;&#10;AI-generated content may be incorrect.">
            <a:extLst>
              <a:ext uri="{FF2B5EF4-FFF2-40B4-BE49-F238E27FC236}">
                <a16:creationId xmlns:a16="http://schemas.microsoft.com/office/drawing/2014/main" id="{44FE75BF-EA3D-5EF9-2FAD-3350D3DC0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247" y="609600"/>
            <a:ext cx="67056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63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FAB30-7498-B1EB-ADF3-560A4CE0E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EFC71-9D4C-3979-87EF-3748CC65C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BEVFormer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E309A1-948F-7C10-B131-833E13EAF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9" name="Content Placeholder 5" descr="A diagram of a structure&#10;&#10;AI-generated content may be incorrect.">
            <a:extLst>
              <a:ext uri="{FF2B5EF4-FFF2-40B4-BE49-F238E27FC236}">
                <a16:creationId xmlns:a16="http://schemas.microsoft.com/office/drawing/2014/main" id="{32BEAF26-0B89-58EA-3B06-F8CD2D951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663611"/>
            <a:ext cx="89916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57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073EA-4ED5-78BA-8CAB-376BDDA37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4FE0-E416-8713-0AEE-6A23A0D8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BEVFormer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99F030-CCD8-5989-3222-7B54650FD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9" name="Content Placeholder 5" descr="A diagram of a structure&#10;&#10;AI-generated content may be incorrect.">
            <a:extLst>
              <a:ext uri="{FF2B5EF4-FFF2-40B4-BE49-F238E27FC236}">
                <a16:creationId xmlns:a16="http://schemas.microsoft.com/office/drawing/2014/main" id="{DE7C487E-7A4B-B386-9403-A38A0A1DC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663611"/>
            <a:ext cx="8991600" cy="3517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715DBB-412F-BB78-7C26-A2AE5CA81289}"/>
              </a:ext>
            </a:extLst>
          </p:cNvPr>
          <p:cNvSpPr/>
          <p:nvPr/>
        </p:nvSpPr>
        <p:spPr>
          <a:xfrm>
            <a:off x="1520575" y="2659063"/>
            <a:ext cx="2517169" cy="351790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48BE7-0AD3-41DA-8681-13B163A9BF4C}"/>
              </a:ext>
            </a:extLst>
          </p:cNvPr>
          <p:cNvSpPr/>
          <p:nvPr/>
        </p:nvSpPr>
        <p:spPr>
          <a:xfrm>
            <a:off x="4333982" y="4311490"/>
            <a:ext cx="2375043" cy="230513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5554E7-0EC3-F6D8-E4A6-12DEA7B09684}"/>
              </a:ext>
            </a:extLst>
          </p:cNvPr>
          <p:cNvSpPr/>
          <p:nvPr/>
        </p:nvSpPr>
        <p:spPr>
          <a:xfrm>
            <a:off x="7219308" y="2820025"/>
            <a:ext cx="3291155" cy="157814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3804C8-3138-6BE6-B6C4-823BE6436D36}"/>
              </a:ext>
            </a:extLst>
          </p:cNvPr>
          <p:cNvSpPr/>
          <p:nvPr/>
        </p:nvSpPr>
        <p:spPr>
          <a:xfrm>
            <a:off x="5476126" y="5357741"/>
            <a:ext cx="1469204" cy="55072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57E3FD-52F0-88CB-44F3-4F05EF1E92EB}"/>
              </a:ext>
            </a:extLst>
          </p:cNvPr>
          <p:cNvSpPr/>
          <p:nvPr/>
        </p:nvSpPr>
        <p:spPr>
          <a:xfrm>
            <a:off x="4333982" y="4998442"/>
            <a:ext cx="2375043" cy="23051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A61185-3313-E54D-9ED9-0C88C927E60B}"/>
              </a:ext>
            </a:extLst>
          </p:cNvPr>
          <p:cNvSpPr/>
          <p:nvPr/>
        </p:nvSpPr>
        <p:spPr>
          <a:xfrm>
            <a:off x="4133208" y="5357741"/>
            <a:ext cx="1147710" cy="55072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EE23FC-2BD1-5CDD-83B9-4EC8455CC553}"/>
              </a:ext>
            </a:extLst>
          </p:cNvPr>
          <p:cNvSpPr/>
          <p:nvPr/>
        </p:nvSpPr>
        <p:spPr>
          <a:xfrm>
            <a:off x="7219308" y="4838335"/>
            <a:ext cx="3291154" cy="99821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E681E7F-348B-7AF8-9C9B-7A3764C77F10}"/>
              </a:ext>
            </a:extLst>
          </p:cNvPr>
          <p:cNvSpPr/>
          <p:nvPr/>
        </p:nvSpPr>
        <p:spPr>
          <a:xfrm>
            <a:off x="5940175" y="1841283"/>
            <a:ext cx="1403322" cy="479473"/>
          </a:xfrm>
          <a:prstGeom prst="roundRect">
            <a:avLst>
              <a:gd name="adj" fmla="val 5374"/>
            </a:avLst>
          </a:prstGeom>
          <a:solidFill>
            <a:schemeClr val="accent3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Spatial</a:t>
            </a:r>
          </a:p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Cross-Attention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AAF5FDB-A83D-3381-0622-A290564ACA70}"/>
              </a:ext>
            </a:extLst>
          </p:cNvPr>
          <p:cNvSpPr/>
          <p:nvPr/>
        </p:nvSpPr>
        <p:spPr>
          <a:xfrm>
            <a:off x="4435417" y="1836053"/>
            <a:ext cx="1403323" cy="484696"/>
          </a:xfrm>
          <a:prstGeom prst="roundRect">
            <a:avLst>
              <a:gd name="adj" fmla="val 5374"/>
            </a:avLst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</a:t>
            </a:r>
          </a:p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Self-Attention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43B0185-04C2-3A1D-CFE0-F7B44F1683B3}"/>
              </a:ext>
            </a:extLst>
          </p:cNvPr>
          <p:cNvSpPr/>
          <p:nvPr/>
        </p:nvSpPr>
        <p:spPr>
          <a:xfrm>
            <a:off x="2932416" y="1841276"/>
            <a:ext cx="1401566" cy="479473"/>
          </a:xfrm>
          <a:prstGeom prst="roundRect">
            <a:avLst>
              <a:gd name="adj" fmla="val 4937"/>
            </a:avLst>
          </a:prstGeom>
          <a:solidFill>
            <a:schemeClr val="accent1">
              <a:alpha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Grid-shaped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BEV queries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6106E-B29E-3BBE-380B-EA8EBE742BD2}"/>
              </a:ext>
            </a:extLst>
          </p:cNvPr>
          <p:cNvSpPr/>
          <p:nvPr/>
        </p:nvSpPr>
        <p:spPr>
          <a:xfrm>
            <a:off x="4238091" y="2689063"/>
            <a:ext cx="1702084" cy="55072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34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48ADE-B434-8605-218C-5DBE5B351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D88A5-AA60-E167-2F6B-A27E801B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BEVFormer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A225A6-3D43-5AF6-C7F7-54422F3B8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9" name="Content Placeholder 5" descr="A diagram of a structure&#10;&#10;AI-generated content may be incorrect.">
            <a:extLst>
              <a:ext uri="{FF2B5EF4-FFF2-40B4-BE49-F238E27FC236}">
                <a16:creationId xmlns:a16="http://schemas.microsoft.com/office/drawing/2014/main" id="{F80B2157-A46E-8110-C452-7592311F6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663611"/>
            <a:ext cx="8991600" cy="3517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062223-187A-F147-E162-E4C25579D66F}"/>
              </a:ext>
            </a:extLst>
          </p:cNvPr>
          <p:cNvSpPr/>
          <p:nvPr/>
        </p:nvSpPr>
        <p:spPr>
          <a:xfrm>
            <a:off x="1520575" y="2659063"/>
            <a:ext cx="2517169" cy="351790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3C95D9-F5C8-00E7-54B1-086C10EC6B0B}"/>
              </a:ext>
            </a:extLst>
          </p:cNvPr>
          <p:cNvSpPr/>
          <p:nvPr/>
        </p:nvSpPr>
        <p:spPr>
          <a:xfrm>
            <a:off x="4333982" y="4311490"/>
            <a:ext cx="2375043" cy="230513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F49988-2775-DC17-7755-4B80D7635F9B}"/>
              </a:ext>
            </a:extLst>
          </p:cNvPr>
          <p:cNvSpPr/>
          <p:nvPr/>
        </p:nvSpPr>
        <p:spPr>
          <a:xfrm>
            <a:off x="7219308" y="2820025"/>
            <a:ext cx="3291155" cy="157814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71CA89-060F-E8CC-50D0-3433CA9E7181}"/>
              </a:ext>
            </a:extLst>
          </p:cNvPr>
          <p:cNvSpPr/>
          <p:nvPr/>
        </p:nvSpPr>
        <p:spPr>
          <a:xfrm>
            <a:off x="5476126" y="5357741"/>
            <a:ext cx="1469204" cy="55072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30671A-76C3-34A3-B962-221810098FA4}"/>
              </a:ext>
            </a:extLst>
          </p:cNvPr>
          <p:cNvSpPr/>
          <p:nvPr/>
        </p:nvSpPr>
        <p:spPr>
          <a:xfrm>
            <a:off x="4333982" y="4998442"/>
            <a:ext cx="2375043" cy="23051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3026D8-B792-81D3-EB29-BE1B953CE1ED}"/>
              </a:ext>
            </a:extLst>
          </p:cNvPr>
          <p:cNvSpPr/>
          <p:nvPr/>
        </p:nvSpPr>
        <p:spPr>
          <a:xfrm>
            <a:off x="4133208" y="5357741"/>
            <a:ext cx="1147710" cy="55072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3D8C3C-2F56-DEF7-F2DB-1ABAACEDF9A9}"/>
              </a:ext>
            </a:extLst>
          </p:cNvPr>
          <p:cNvSpPr/>
          <p:nvPr/>
        </p:nvSpPr>
        <p:spPr>
          <a:xfrm>
            <a:off x="7219308" y="4838335"/>
            <a:ext cx="3291154" cy="99821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F8F02E-5CB3-BD92-01E6-2115F602DAB3}"/>
              </a:ext>
            </a:extLst>
          </p:cNvPr>
          <p:cNvSpPr/>
          <p:nvPr/>
        </p:nvSpPr>
        <p:spPr>
          <a:xfrm>
            <a:off x="5940175" y="1841283"/>
            <a:ext cx="1403322" cy="479473"/>
          </a:xfrm>
          <a:prstGeom prst="roundRect">
            <a:avLst>
              <a:gd name="adj" fmla="val 5374"/>
            </a:avLst>
          </a:prstGeom>
          <a:solidFill>
            <a:schemeClr val="accent3">
              <a:alpha val="20039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Spatial</a:t>
            </a:r>
          </a:p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Cross-Attention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6FBF63C-E21F-D167-C3F4-B407A865CA52}"/>
              </a:ext>
            </a:extLst>
          </p:cNvPr>
          <p:cNvSpPr/>
          <p:nvPr/>
        </p:nvSpPr>
        <p:spPr>
          <a:xfrm>
            <a:off x="4435417" y="1836053"/>
            <a:ext cx="1403323" cy="484696"/>
          </a:xfrm>
          <a:prstGeom prst="roundRect">
            <a:avLst>
              <a:gd name="adj" fmla="val 5374"/>
            </a:avLst>
          </a:prstGeom>
          <a:solidFill>
            <a:schemeClr val="accent2">
              <a:lumMod val="60000"/>
              <a:lumOff val="40000"/>
              <a:alpha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Temporal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Self-Attention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90E07FE-59AC-40E2-F226-CD9EBA6ED59D}"/>
              </a:ext>
            </a:extLst>
          </p:cNvPr>
          <p:cNvSpPr/>
          <p:nvPr/>
        </p:nvSpPr>
        <p:spPr>
          <a:xfrm>
            <a:off x="2932416" y="1841276"/>
            <a:ext cx="1401566" cy="479473"/>
          </a:xfrm>
          <a:prstGeom prst="roundRect">
            <a:avLst>
              <a:gd name="adj" fmla="val 4937"/>
            </a:avLst>
          </a:prstGeom>
          <a:solidFill>
            <a:schemeClr val="accent1">
              <a:alpha val="20039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Grid-shaped</a:t>
            </a:r>
          </a:p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BEV queries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6436C2-1F48-EDB3-4036-E572C08BD612}"/>
              </a:ext>
            </a:extLst>
          </p:cNvPr>
          <p:cNvSpPr/>
          <p:nvPr/>
        </p:nvSpPr>
        <p:spPr>
          <a:xfrm>
            <a:off x="4238091" y="2689063"/>
            <a:ext cx="1702084" cy="55072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55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E6174-F34C-64CF-D470-D7F9F0DBE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E9E8-BF72-0303-A9A7-8280FE20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BEVFormer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75121B-85A5-0466-FCE4-7F5177F3F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9" name="Content Placeholder 5" descr="A diagram of a structure&#10;&#10;AI-generated content may be incorrect.">
            <a:extLst>
              <a:ext uri="{FF2B5EF4-FFF2-40B4-BE49-F238E27FC236}">
                <a16:creationId xmlns:a16="http://schemas.microsoft.com/office/drawing/2014/main" id="{AC2B7BC7-E9BB-1E42-D5F1-F8CA2DB9A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663611"/>
            <a:ext cx="8991600" cy="3517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8014EE-B761-4F46-83C5-3314FBBA13EE}"/>
              </a:ext>
            </a:extLst>
          </p:cNvPr>
          <p:cNvSpPr/>
          <p:nvPr/>
        </p:nvSpPr>
        <p:spPr>
          <a:xfrm>
            <a:off x="1520575" y="2659063"/>
            <a:ext cx="2517169" cy="3517900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23C339-1CF8-6B80-8D17-F7BB754C374C}"/>
              </a:ext>
            </a:extLst>
          </p:cNvPr>
          <p:cNvSpPr/>
          <p:nvPr/>
        </p:nvSpPr>
        <p:spPr>
          <a:xfrm>
            <a:off x="4333982" y="4311490"/>
            <a:ext cx="2375043" cy="230513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4E7DFB-4CD4-789A-76B7-4256CA86D2F0}"/>
              </a:ext>
            </a:extLst>
          </p:cNvPr>
          <p:cNvSpPr/>
          <p:nvPr/>
        </p:nvSpPr>
        <p:spPr>
          <a:xfrm>
            <a:off x="7219308" y="2820025"/>
            <a:ext cx="3291155" cy="1578140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E96CE1-46BC-F7A5-7E4C-421EEFF4FE1B}"/>
              </a:ext>
            </a:extLst>
          </p:cNvPr>
          <p:cNvSpPr/>
          <p:nvPr/>
        </p:nvSpPr>
        <p:spPr>
          <a:xfrm>
            <a:off x="5476126" y="5357741"/>
            <a:ext cx="1469204" cy="55072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47BDC9-D6C4-E383-D691-7613422D2A9C}"/>
              </a:ext>
            </a:extLst>
          </p:cNvPr>
          <p:cNvSpPr/>
          <p:nvPr/>
        </p:nvSpPr>
        <p:spPr>
          <a:xfrm>
            <a:off x="4333982" y="4998442"/>
            <a:ext cx="2375043" cy="23051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5EFDEE-2660-3B73-23AB-D49393EF48E7}"/>
              </a:ext>
            </a:extLst>
          </p:cNvPr>
          <p:cNvSpPr/>
          <p:nvPr/>
        </p:nvSpPr>
        <p:spPr>
          <a:xfrm>
            <a:off x="4133208" y="5357741"/>
            <a:ext cx="1147710" cy="55072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CB1945-D2CB-A3EA-1B7E-5C6C5943378E}"/>
              </a:ext>
            </a:extLst>
          </p:cNvPr>
          <p:cNvSpPr/>
          <p:nvPr/>
        </p:nvSpPr>
        <p:spPr>
          <a:xfrm>
            <a:off x="7219308" y="4838335"/>
            <a:ext cx="3291154" cy="99821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1B96248-7827-3C1E-2C6E-ED409B86DEC6}"/>
              </a:ext>
            </a:extLst>
          </p:cNvPr>
          <p:cNvSpPr/>
          <p:nvPr/>
        </p:nvSpPr>
        <p:spPr>
          <a:xfrm>
            <a:off x="5940175" y="1841283"/>
            <a:ext cx="1403322" cy="479473"/>
          </a:xfrm>
          <a:prstGeom prst="roundRect">
            <a:avLst>
              <a:gd name="adj" fmla="val 5374"/>
            </a:avLst>
          </a:prstGeom>
          <a:solidFill>
            <a:schemeClr val="accent3">
              <a:alpha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Spatial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Cross-Attention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B12F4C1-846C-373E-6565-10E386F18442}"/>
              </a:ext>
            </a:extLst>
          </p:cNvPr>
          <p:cNvSpPr/>
          <p:nvPr/>
        </p:nvSpPr>
        <p:spPr>
          <a:xfrm>
            <a:off x="4435417" y="1836053"/>
            <a:ext cx="1403323" cy="484696"/>
          </a:xfrm>
          <a:prstGeom prst="roundRect">
            <a:avLst>
              <a:gd name="adj" fmla="val 5374"/>
            </a:avLst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Temporal</a:t>
            </a:r>
          </a:p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Self-Attention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6ADCB6A-BC27-63EE-3488-73A8FC4A9EF6}"/>
              </a:ext>
            </a:extLst>
          </p:cNvPr>
          <p:cNvSpPr/>
          <p:nvPr/>
        </p:nvSpPr>
        <p:spPr>
          <a:xfrm>
            <a:off x="2932416" y="1841276"/>
            <a:ext cx="1401566" cy="479473"/>
          </a:xfrm>
          <a:prstGeom prst="roundRect">
            <a:avLst>
              <a:gd name="adj" fmla="val 4937"/>
            </a:avLst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Grid-shaped</a:t>
            </a:r>
          </a:p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BEV queries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E2BB3-F654-40B0-1105-2E3278000890}"/>
              </a:ext>
            </a:extLst>
          </p:cNvPr>
          <p:cNvSpPr/>
          <p:nvPr/>
        </p:nvSpPr>
        <p:spPr>
          <a:xfrm>
            <a:off x="4238091" y="2689063"/>
            <a:ext cx="1702084" cy="55072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15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1BDF3-1ECC-84CA-A474-F98FC2874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Picture 770" descr="A line of a long orange and blue line&#10;&#10;AI-generated content may be incorrect.">
            <a:extLst>
              <a:ext uri="{FF2B5EF4-FFF2-40B4-BE49-F238E27FC236}">
                <a16:creationId xmlns:a16="http://schemas.microsoft.com/office/drawing/2014/main" id="{21604EA4-9D54-66CA-5476-EC7E2813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542" y="2775023"/>
            <a:ext cx="2789255" cy="2781100"/>
          </a:xfrm>
          <a:prstGeom prst="rect">
            <a:avLst/>
          </a:prstGeom>
        </p:spPr>
      </p:pic>
      <p:pic>
        <p:nvPicPr>
          <p:cNvPr id="772" name="Picture 771">
            <a:extLst>
              <a:ext uri="{FF2B5EF4-FFF2-40B4-BE49-F238E27FC236}">
                <a16:creationId xmlns:a16="http://schemas.microsoft.com/office/drawing/2014/main" id="{08F1AD91-9F0B-03D0-A2D3-B9C13B6DD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214" y="2710531"/>
            <a:ext cx="2819400" cy="289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C87F49-E7C9-3B8B-A79A-A35F4831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BEVFormer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7C49F-4D96-100D-357D-0B9B5698DC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7018053" cy="3895195"/>
              </a:xfrm>
            </p:spPr>
            <p:txBody>
              <a:bodyPr lIns="9000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Grid-shaped BEV Queries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1800" dirty="0"/>
                  <a:t>BEV Queries(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ko-KR" sz="1800" dirty="0"/>
                  <a:t>) </a:t>
                </a:r>
                <a:r>
                  <a:rPr lang="ko-KR" altLang="en-US" sz="1800" dirty="0"/>
                  <a:t>와 </a:t>
                </a:r>
                <a:r>
                  <a:rPr lang="en-US" altLang="ko-KR" sz="1800" dirty="0"/>
                  <a:t>BEV Features(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sz="1800" dirty="0"/>
                  <a:t>)</a:t>
                </a:r>
                <a:r>
                  <a:rPr lang="ko-KR" altLang="en-US" sz="1800" dirty="0"/>
                  <a:t>의 크기는 서로 동일</a:t>
                </a:r>
                <a:endParaRPr lang="en-US" sz="1800" b="0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: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𝐺𝑟𝑖𝑑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h𝑒𝑖𝑔h𝑡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𝐺𝑟𝑖𝑑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𝑤𝑖𝑑𝑡h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𝐹𝑒𝑎𝑡𝑢𝑟𝑒𝑠</m:t>
                        </m:r>
                      </m:e>
                    </m:d>
                  </m:oMath>
                </a14:m>
                <a:br>
                  <a:rPr lang="en-US" sz="1800" dirty="0"/>
                </a:br>
                <a:r>
                  <a:rPr lang="ko-KR" altLang="en-US" sz="1800" dirty="0"/>
                  <a:t>각 </a:t>
                </a:r>
                <a:r>
                  <a:rPr lang="en-US" sz="1800" dirty="0"/>
                  <a:t>Grid point P=( x, y )</a:t>
                </a:r>
                <a:r>
                  <a:rPr lang="ko-KR" altLang="en-US" sz="1800" dirty="0"/>
                  <a:t>에서의 </a:t>
                </a:r>
                <a:r>
                  <a:rPr lang="en-US" altLang="ko-KR" sz="1800" dirty="0"/>
                  <a:t>Query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feature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ko-KR" altLang="en-US" sz="1800" dirty="0"/>
                  <a:t>각 </a:t>
                </a:r>
                <a:r>
                  <a:rPr lang="en-US" altLang="ko-KR" sz="1800" dirty="0"/>
                  <a:t>Grid point</a:t>
                </a:r>
                <a:r>
                  <a:rPr lang="ko-KR" altLang="en-US" sz="1800" dirty="0"/>
                  <a:t>와 </a:t>
                </a:r>
                <a:r>
                  <a:rPr lang="en-US" altLang="ko-KR" sz="1800" dirty="0"/>
                  <a:t>Ego Vehicle</a:t>
                </a:r>
                <a:r>
                  <a:rPr lang="ko-KR" altLang="en-US" sz="1800" dirty="0"/>
                  <a:t> 간의 실제 거리</a:t>
                </a:r>
                <a:br>
                  <a:rPr lang="en-US" altLang="ko-KR" sz="1800" dirty="0"/>
                </a:br>
                <a:br>
                  <a:rPr lang="en-US" altLang="ko-KR" sz="18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sz="1800" dirty="0">
                    <a:ea typeface="Cambria Math" panose="02040503050406030204" pitchFamily="18" charset="0"/>
                  </a:rPr>
                  <a:t> </a:t>
                </a:r>
                <a:br>
                  <a:rPr lang="en-US" altLang="ko-KR" sz="1800" dirty="0">
                    <a:ea typeface="Cambria Math" panose="02040503050406030204" pitchFamily="18" charset="0"/>
                  </a:rPr>
                </a:br>
                <a:br>
                  <a:rPr lang="en-US" altLang="ko-KR" sz="1800" dirty="0">
                    <a:ea typeface="Cambria Math" panose="02040503050406030204" pitchFamily="18" charset="0"/>
                  </a:rPr>
                </a:br>
                <a:r>
                  <a:rPr lang="en-US" altLang="ko-KR" sz="1800" dirty="0">
                    <a:ea typeface="Cambria Math" panose="02040503050406030204" pitchFamily="18" charset="0"/>
                  </a:rPr>
                  <a:t>e.g.,  W = 200, H = 200, s = 0.512m,</a:t>
                </a:r>
                <a:br>
                  <a:rPr lang="en-US" altLang="ko-KR" sz="1800" dirty="0">
                    <a:ea typeface="Cambria Math" panose="02040503050406030204" pitchFamily="18" charset="0"/>
                  </a:rPr>
                </a:br>
                <a:r>
                  <a:rPr lang="en-US" altLang="ko-KR" sz="1800" dirty="0">
                    <a:ea typeface="Cambria Math" panose="02040503050406030204" pitchFamily="18" charset="0"/>
                  </a:rPr>
                  <a:t>Grid</a:t>
                </a:r>
                <a:r>
                  <a:rPr lang="ko-KR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ko-KR" altLang="en-US" sz="1800" dirty="0">
                    <a:latin typeface="+mn-ea"/>
                  </a:rPr>
                  <a:t>좌표 </a:t>
                </a:r>
                <a:r>
                  <a:rPr lang="en-US" altLang="ko-KR" sz="1800" dirty="0">
                    <a:latin typeface="+mn-ea"/>
                  </a:rPr>
                  <a:t>(100,100)</a:t>
                </a:r>
                <a:r>
                  <a:rPr lang="ko-KR" altLang="en-US" sz="1800" dirty="0">
                    <a:latin typeface="+mn-ea"/>
                  </a:rPr>
                  <a:t> </a:t>
                </a:r>
                <a:r>
                  <a:rPr lang="en-US" altLang="ko-KR" sz="1800" dirty="0">
                    <a:latin typeface="+mn-ea"/>
                  </a:rPr>
                  <a:t>→ </a:t>
                </a:r>
                <a:r>
                  <a:rPr lang="ko-KR" altLang="en-US" sz="1800" dirty="0">
                    <a:latin typeface="+mn-ea"/>
                  </a:rPr>
                  <a:t>실제 </a:t>
                </a:r>
                <a:r>
                  <a:rPr lang="en-US" altLang="ko-KR" sz="1800" dirty="0">
                    <a:latin typeface="+mn-ea"/>
                  </a:rPr>
                  <a:t>(0m, 0m)</a:t>
                </a:r>
                <a:br>
                  <a:rPr lang="en-US" altLang="ko-KR" sz="1800" dirty="0">
                    <a:latin typeface="+mn-ea"/>
                  </a:rPr>
                </a:br>
                <a:r>
                  <a:rPr lang="en-US" altLang="ko-KR" sz="1800" dirty="0">
                    <a:ea typeface="Cambria Math" panose="02040503050406030204" pitchFamily="18" charset="0"/>
                  </a:rPr>
                  <a:t>Grid</a:t>
                </a:r>
                <a:r>
                  <a:rPr lang="ko-KR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ko-KR" altLang="en-US" sz="1800" dirty="0">
                    <a:latin typeface="+mn-ea"/>
                  </a:rPr>
                  <a:t>좌표 </a:t>
                </a:r>
                <a:r>
                  <a:rPr lang="en-US" altLang="ko-KR" sz="1800" dirty="0">
                    <a:latin typeface="+mn-ea"/>
                  </a:rPr>
                  <a:t>(90,120)</a:t>
                </a:r>
                <a:r>
                  <a:rPr lang="ko-KR" altLang="en-US" sz="1800" dirty="0">
                    <a:latin typeface="+mn-ea"/>
                  </a:rPr>
                  <a:t> </a:t>
                </a:r>
                <a:r>
                  <a:rPr lang="en-US" altLang="ko-KR" sz="1800" dirty="0">
                    <a:latin typeface="+mn-ea"/>
                  </a:rPr>
                  <a:t>→ </a:t>
                </a:r>
                <a:r>
                  <a:rPr lang="ko-KR" altLang="en-US" sz="1800" dirty="0">
                    <a:latin typeface="+mn-ea"/>
                  </a:rPr>
                  <a:t>실제 </a:t>
                </a:r>
                <a:r>
                  <a:rPr lang="en-US" altLang="ko-KR" sz="1800" dirty="0">
                    <a:latin typeface="+mn-ea"/>
                  </a:rPr>
                  <a:t>(-5.12m, 10.24m)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1800" dirty="0">
                  <a:latin typeface="+mn-ea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7C49F-4D96-100D-357D-0B9B5698D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7018053" cy="3895195"/>
              </a:xfrm>
              <a:blipFill>
                <a:blip r:embed="rId4"/>
                <a:stretch>
                  <a:fillRect l="-1627" t="-1623" b="-23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2" name="Content Placeholder 5" descr="A diagram of a structure&#10;&#10;AI-generated content may be incorrect.">
            <a:extLst>
              <a:ext uri="{FF2B5EF4-FFF2-40B4-BE49-F238E27FC236}">
                <a16:creationId xmlns:a16="http://schemas.microsoft.com/office/drawing/2014/main" id="{3ABC862A-3A43-460C-8444-D6A7BB8845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874" r="37661"/>
          <a:stretch/>
        </p:blipFill>
        <p:spPr>
          <a:xfrm>
            <a:off x="10203863" y="180480"/>
            <a:ext cx="1728175" cy="1906503"/>
          </a:xfrm>
          <a:prstGeom prst="rect">
            <a:avLst/>
          </a:prstGeom>
        </p:spPr>
      </p:pic>
      <p:sp>
        <p:nvSpPr>
          <p:cNvPr id="643" name="Rectangle 642">
            <a:extLst>
              <a:ext uri="{FF2B5EF4-FFF2-40B4-BE49-F238E27FC236}">
                <a16:creationId xmlns:a16="http://schemas.microsoft.com/office/drawing/2014/main" id="{93CACB64-5C6F-5359-1FAE-65EAEFD3CF15}"/>
              </a:ext>
            </a:extLst>
          </p:cNvPr>
          <p:cNvSpPr/>
          <p:nvPr/>
        </p:nvSpPr>
        <p:spPr>
          <a:xfrm>
            <a:off x="11128673" y="1628937"/>
            <a:ext cx="532616" cy="35492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7106253A-60AD-7C88-7514-F56A3E6547FA}"/>
              </a:ext>
            </a:extLst>
          </p:cNvPr>
          <p:cNvSpPr/>
          <p:nvPr/>
        </p:nvSpPr>
        <p:spPr>
          <a:xfrm>
            <a:off x="9974400" y="4033349"/>
            <a:ext cx="127032" cy="2783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TextBox 715">
            <a:extLst>
              <a:ext uri="{FF2B5EF4-FFF2-40B4-BE49-F238E27FC236}">
                <a16:creationId xmlns:a16="http://schemas.microsoft.com/office/drawing/2014/main" id="{018A125E-7413-C283-1019-B21CA729D2EE}"/>
              </a:ext>
            </a:extLst>
          </p:cNvPr>
          <p:cNvSpPr txBox="1"/>
          <p:nvPr/>
        </p:nvSpPr>
        <p:spPr>
          <a:xfrm>
            <a:off x="9265953" y="3953732"/>
            <a:ext cx="7601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>
                <a:solidFill>
                  <a:srgbClr val="FF0000"/>
                </a:solidFill>
              </a:rPr>
              <a:t>Ego</a:t>
            </a:r>
          </a:p>
          <a:p>
            <a:pPr algn="r"/>
            <a:r>
              <a:rPr lang="en-US" sz="1100" dirty="0">
                <a:solidFill>
                  <a:srgbClr val="FF0000"/>
                </a:solidFill>
              </a:rPr>
              <a:t>(100,100)</a:t>
            </a:r>
          </a:p>
        </p:txBody>
      </p:sp>
      <p:sp>
        <p:nvSpPr>
          <p:cNvPr id="720" name="TextBox 719">
            <a:extLst>
              <a:ext uri="{FF2B5EF4-FFF2-40B4-BE49-F238E27FC236}">
                <a16:creationId xmlns:a16="http://schemas.microsoft.com/office/drawing/2014/main" id="{CB67D0A8-9BF9-8B17-5B86-78BA23BA007A}"/>
              </a:ext>
            </a:extLst>
          </p:cNvPr>
          <p:cNvSpPr txBox="1"/>
          <p:nvPr/>
        </p:nvSpPr>
        <p:spPr>
          <a:xfrm>
            <a:off x="10658615" y="3057579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(200, 200)</a:t>
            </a:r>
          </a:p>
        </p:txBody>
      </p:sp>
      <p:sp>
        <p:nvSpPr>
          <p:cNvPr id="721" name="TextBox 720">
            <a:extLst>
              <a:ext uri="{FF2B5EF4-FFF2-40B4-BE49-F238E27FC236}">
                <a16:creationId xmlns:a16="http://schemas.microsoft.com/office/drawing/2014/main" id="{87E8801C-CC8F-069C-2A6D-D7390C226DAE}"/>
              </a:ext>
            </a:extLst>
          </p:cNvPr>
          <p:cNvSpPr txBox="1"/>
          <p:nvPr/>
        </p:nvSpPr>
        <p:spPr>
          <a:xfrm>
            <a:off x="8788047" y="5083810"/>
            <a:ext cx="4876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(0, 0)</a:t>
            </a: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F6FA5FF3-2666-5EEE-4475-82156A3258A9}"/>
              </a:ext>
            </a:extLst>
          </p:cNvPr>
          <p:cNvSpPr/>
          <p:nvPr/>
        </p:nvSpPr>
        <p:spPr>
          <a:xfrm>
            <a:off x="10314550" y="1628937"/>
            <a:ext cx="532616" cy="354922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1216E854-967B-5C7B-80B1-B961021990EB}"/>
              </a:ext>
            </a:extLst>
          </p:cNvPr>
          <p:cNvSpPr/>
          <p:nvPr/>
        </p:nvSpPr>
        <p:spPr>
          <a:xfrm>
            <a:off x="10738078" y="187664"/>
            <a:ext cx="532616" cy="354922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5" name="TextBox 724">
                <a:extLst>
                  <a:ext uri="{FF2B5EF4-FFF2-40B4-BE49-F238E27FC236}">
                    <a16:creationId xmlns:a16="http://schemas.microsoft.com/office/drawing/2014/main" id="{1A2E7CAA-5ED3-228A-AFB5-0FE533AEE307}"/>
                  </a:ext>
                </a:extLst>
              </p:cNvPr>
              <p:cNvSpPr txBox="1"/>
              <p:nvPr/>
            </p:nvSpPr>
            <p:spPr>
              <a:xfrm>
                <a:off x="8535125" y="5893876"/>
                <a:ext cx="496739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5" name="TextBox 724">
                <a:extLst>
                  <a:ext uri="{FF2B5EF4-FFF2-40B4-BE49-F238E27FC236}">
                    <a16:creationId xmlns:a16="http://schemas.microsoft.com/office/drawing/2014/main" id="{1A2E7CAA-5ED3-228A-AFB5-0FE533AEE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125" y="5893876"/>
                <a:ext cx="496739" cy="390748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26" name="Table 725">
            <a:extLst>
              <a:ext uri="{FF2B5EF4-FFF2-40B4-BE49-F238E27FC236}">
                <a16:creationId xmlns:a16="http://schemas.microsoft.com/office/drawing/2014/main" id="{03452F0C-6447-C88F-F6E7-A3CCE807E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097950"/>
              </p:ext>
            </p:extLst>
          </p:nvPr>
        </p:nvGraphicFramePr>
        <p:xfrm>
          <a:off x="9112768" y="5976882"/>
          <a:ext cx="226800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7596988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898979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067835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42360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9185902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2081175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72005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90140344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85357966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55975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27" name="TextBox 726">
                <a:extLst>
                  <a:ext uri="{FF2B5EF4-FFF2-40B4-BE49-F238E27FC236}">
                    <a16:creationId xmlns:a16="http://schemas.microsoft.com/office/drawing/2014/main" id="{13ED67CD-EBE8-903D-9D45-1C124892A590}"/>
                  </a:ext>
                </a:extLst>
              </p:cNvPr>
              <p:cNvSpPr txBox="1"/>
              <p:nvPr/>
            </p:nvSpPr>
            <p:spPr>
              <a:xfrm>
                <a:off x="10037914" y="5904584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7" name="TextBox 726">
                <a:extLst>
                  <a:ext uri="{FF2B5EF4-FFF2-40B4-BE49-F238E27FC236}">
                    <a16:creationId xmlns:a16="http://schemas.microsoft.com/office/drawing/2014/main" id="{13ED67CD-EBE8-903D-9D45-1C124892A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914" y="5904584"/>
                <a:ext cx="42832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8" name="TextBox 727">
            <a:extLst>
              <a:ext uri="{FF2B5EF4-FFF2-40B4-BE49-F238E27FC236}">
                <a16:creationId xmlns:a16="http://schemas.microsoft.com/office/drawing/2014/main" id="{32A9B7EE-9A2E-935A-664B-17BD63EF838C}"/>
              </a:ext>
            </a:extLst>
          </p:cNvPr>
          <p:cNvSpPr txBox="1"/>
          <p:nvPr/>
        </p:nvSpPr>
        <p:spPr>
          <a:xfrm>
            <a:off x="9108199" y="6231265"/>
            <a:ext cx="260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729" name="TextBox 728">
            <a:extLst>
              <a:ext uri="{FF2B5EF4-FFF2-40B4-BE49-F238E27FC236}">
                <a16:creationId xmlns:a16="http://schemas.microsoft.com/office/drawing/2014/main" id="{47F0DC49-DC6D-D50F-15B6-7DAE2DEB530F}"/>
              </a:ext>
            </a:extLst>
          </p:cNvPr>
          <p:cNvSpPr txBox="1"/>
          <p:nvPr/>
        </p:nvSpPr>
        <p:spPr>
          <a:xfrm>
            <a:off x="11036924" y="6229679"/>
            <a:ext cx="410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255</a:t>
            </a:r>
          </a:p>
        </p:txBody>
      </p:sp>
      <p:cxnSp>
        <p:nvCxnSpPr>
          <p:cNvPr id="731" name="Curved Connector 730">
            <a:extLst>
              <a:ext uri="{FF2B5EF4-FFF2-40B4-BE49-F238E27FC236}">
                <a16:creationId xmlns:a16="http://schemas.microsoft.com/office/drawing/2014/main" id="{F9C57104-3240-8DC1-2095-5C4C86702B5B}"/>
              </a:ext>
            </a:extLst>
          </p:cNvPr>
          <p:cNvCxnSpPr>
            <a:cxnSpLocks/>
          </p:cNvCxnSpPr>
          <p:nvPr/>
        </p:nvCxnSpPr>
        <p:spPr>
          <a:xfrm rot="5400000">
            <a:off x="9213514" y="5035044"/>
            <a:ext cx="396000" cy="12528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9" name="TextBox 768">
            <a:extLst>
              <a:ext uri="{FF2B5EF4-FFF2-40B4-BE49-F238E27FC236}">
                <a16:creationId xmlns:a16="http://schemas.microsoft.com/office/drawing/2014/main" id="{2492D6D5-260B-1088-A42D-66BAAF04C7F4}"/>
              </a:ext>
            </a:extLst>
          </p:cNvPr>
          <p:cNvSpPr txBox="1"/>
          <p:nvPr/>
        </p:nvSpPr>
        <p:spPr>
          <a:xfrm>
            <a:off x="8567826" y="2389879"/>
            <a:ext cx="246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BEV Queries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Features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7EF141-85F6-C85A-9932-0DBCB9E8B0B8}"/>
              </a:ext>
            </a:extLst>
          </p:cNvPr>
          <p:cNvSpPr/>
          <p:nvPr/>
        </p:nvSpPr>
        <p:spPr>
          <a:xfrm>
            <a:off x="9974400" y="0"/>
            <a:ext cx="2217600" cy="2318658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78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D523E-0FB8-4953-2A2F-F49034B1F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C23E-882B-C204-A00F-0237733D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BEVFormer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21C973-B721-3010-935F-CA2D3FE6D5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 lIns="9000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Temporal Self-Attention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(TSA)</a:t>
                </a:r>
                <a:endParaRPr lang="en-US" sz="18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800" dirty="0"/>
                  <a:t>RNN </a:t>
                </a:r>
                <a:r>
                  <a:rPr lang="ko-KR" altLang="en-US" sz="1800" dirty="0"/>
                  <a:t>과 </a:t>
                </a:r>
                <a:r>
                  <a:rPr lang="en-US" altLang="ko-KR" sz="1800" dirty="0"/>
                  <a:t>Self-Attention </a:t>
                </a:r>
                <a:r>
                  <a:rPr lang="ko-KR" altLang="en-US" sz="1800" dirty="0"/>
                  <a:t>메커니즘 컨셉을 적용</a:t>
                </a:r>
                <a:endParaRPr lang="en-US" altLang="ko-KR" sz="1800" dirty="0"/>
              </a:p>
              <a:p>
                <a:pPr lvl="1">
                  <a:lnSpc>
                    <a:spcPct val="100000"/>
                  </a:lnSpc>
                </a:pPr>
                <a:endParaRPr lang="en-US" sz="18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1800" dirty="0"/>
                  <a:t>RNN</a:t>
                </a:r>
                <a:br>
                  <a:rPr lang="en-US" altLang="ko-KR" sz="1800" dirty="0"/>
                </a:br>
                <a:r>
                  <a:rPr lang="ko-KR" altLang="en-US" sz="1800" dirty="0"/>
                  <a:t>이전 타임스탬프의 </a:t>
                </a:r>
                <a:r>
                  <a:rPr lang="en-US" altLang="ko-KR" sz="1800" dirty="0"/>
                  <a:t>BEV Feature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1800" dirty="0"/>
                  <a:t>)</a:t>
                </a:r>
                <a:r>
                  <a:rPr lang="ko-KR" altLang="en-US" sz="1800" dirty="0"/>
                  <a:t>의 정보를 현재 타임스탬프의 </a:t>
                </a:r>
                <a:r>
                  <a:rPr lang="en-US" altLang="ko-KR" sz="1800" dirty="0"/>
                  <a:t>BEV Queries 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ko-KR" sz="1800" dirty="0"/>
                  <a:t>)</a:t>
                </a:r>
                <a:r>
                  <a:rPr lang="ko-KR" altLang="en-US" sz="1800" dirty="0" err="1"/>
                  <a:t>에</a:t>
                </a:r>
                <a:r>
                  <a:rPr lang="ko-KR" altLang="en-US" sz="1800" dirty="0"/>
                  <a:t> 반영</a:t>
                </a:r>
                <a:endParaRPr lang="en-US" altLang="ko-KR" sz="1800" dirty="0"/>
              </a:p>
              <a:p>
                <a:pPr lvl="1">
                  <a:lnSpc>
                    <a:spcPct val="100000"/>
                  </a:lnSpc>
                </a:pPr>
                <a:endParaRPr lang="en-US" sz="18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1800" dirty="0"/>
                  <a:t>Self-Attention</a:t>
                </a:r>
                <a:br>
                  <a:rPr lang="en-US" altLang="ko-KR" sz="1800" dirty="0"/>
                </a:br>
                <a:r>
                  <a:rPr lang="en-US" altLang="ko-KR" sz="1800" dirty="0"/>
                  <a:t>BEV Query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(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ko-KR" sz="1800" dirty="0"/>
                  <a:t>)</a:t>
                </a:r>
                <a:r>
                  <a:rPr lang="ko-KR" altLang="en-US" sz="1800" dirty="0"/>
                  <a:t>에서 각각의 위치 </a:t>
                </a:r>
                <a14:m>
                  <m:oMath xmlns:m="http://schemas.openxmlformats.org/officeDocument/2006/math">
                    <m:r>
                      <a:rPr lang="ko-KR" alt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prstClr val="black"/>
                    </a:solidFill>
                  </a:rPr>
                  <a:t> 마다</a:t>
                </a:r>
                <a:r>
                  <a:rPr lang="en-US" altLang="ko-KR" sz="1800" dirty="0">
                    <a:solidFill>
                      <a:prstClr val="black"/>
                    </a:solidFill>
                  </a:rPr>
                  <a:t>,</a:t>
                </a:r>
                <a:r>
                  <a:rPr lang="ko-KR" altLang="en-US" sz="1800" dirty="0">
                    <a:solidFill>
                      <a:prstClr val="black"/>
                    </a:solidFill>
                  </a:rPr>
                  <a:t> 관련이 높을 것으로 예상되는 주변 위치의 </a:t>
                </a:r>
                <a:r>
                  <a:rPr lang="en-US" altLang="ko-KR" sz="1800" dirty="0">
                    <a:solidFill>
                      <a:prstClr val="black"/>
                    </a:solidFill>
                  </a:rPr>
                  <a:t>BEV Feature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800" dirty="0"/>
                  <a:t>) </a:t>
                </a:r>
                <a:r>
                  <a:rPr lang="ko-KR" altLang="en-US" sz="1800" dirty="0"/>
                  <a:t>정보를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800" dirty="0"/>
                  <a:t>에 반영</a:t>
                </a:r>
                <a:br>
                  <a:rPr lang="en-US" altLang="ko-KR" sz="1800" dirty="0"/>
                </a:b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21C973-B721-3010-935F-CA2D3FE6D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169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3" name="Content Placeholder 5" descr="A diagram of a structure&#10;&#10;AI-generated content may be incorrect.">
            <a:extLst>
              <a:ext uri="{FF2B5EF4-FFF2-40B4-BE49-F238E27FC236}">
                <a16:creationId xmlns:a16="http://schemas.microsoft.com/office/drawing/2014/main" id="{CF6A39A0-62BC-B097-2877-E58ECDE2EA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74" r="37661"/>
          <a:stretch/>
        </p:blipFill>
        <p:spPr>
          <a:xfrm>
            <a:off x="10203863" y="180480"/>
            <a:ext cx="1728175" cy="1906503"/>
          </a:xfrm>
          <a:prstGeom prst="rect">
            <a:avLst/>
          </a:prstGeom>
        </p:spPr>
      </p:pic>
      <p:sp>
        <p:nvSpPr>
          <p:cNvPr id="184" name="Rectangle 183">
            <a:extLst>
              <a:ext uri="{FF2B5EF4-FFF2-40B4-BE49-F238E27FC236}">
                <a16:creationId xmlns:a16="http://schemas.microsoft.com/office/drawing/2014/main" id="{03B43E86-08A1-6086-55A8-3A5779DB5C06}"/>
              </a:ext>
            </a:extLst>
          </p:cNvPr>
          <p:cNvSpPr/>
          <p:nvPr/>
        </p:nvSpPr>
        <p:spPr>
          <a:xfrm>
            <a:off x="10262286" y="1408670"/>
            <a:ext cx="1519882" cy="57518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4B1C1B7-7D63-62FE-2A8F-C1C1167FADBE}"/>
              </a:ext>
            </a:extLst>
          </p:cNvPr>
          <p:cNvGrpSpPr/>
          <p:nvPr/>
        </p:nvGrpSpPr>
        <p:grpSpPr>
          <a:xfrm>
            <a:off x="6501375" y="4697257"/>
            <a:ext cx="1443429" cy="696686"/>
            <a:chOff x="7278085" y="4952999"/>
            <a:chExt cx="1443429" cy="696686"/>
          </a:xfrm>
        </p:grpSpPr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E9F188B0-6F28-0DA2-06B2-6EA136A16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8085" y="4952999"/>
              <a:ext cx="696685" cy="696685"/>
            </a:xfrm>
            <a:prstGeom prst="rect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097A7BE4-E7CA-7857-EE8E-9DC9955A2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4829" y="4953000"/>
              <a:ext cx="696685" cy="696685"/>
            </a:xfrm>
            <a:prstGeom prst="rect">
              <a:avLst/>
            </a:prstGeom>
          </p:spPr>
        </p:pic>
      </p:grpSp>
      <p:pic>
        <p:nvPicPr>
          <p:cNvPr id="200" name="Picture 199">
            <a:extLst>
              <a:ext uri="{FF2B5EF4-FFF2-40B4-BE49-F238E27FC236}">
                <a16:creationId xmlns:a16="http://schemas.microsoft.com/office/drawing/2014/main" id="{B92CEC16-BE6B-4AA9-21D0-860CA5DAD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4747" y="2478491"/>
            <a:ext cx="696684" cy="696684"/>
          </a:xfrm>
          <a:prstGeom prst="rect">
            <a:avLst/>
          </a:prstGeom>
        </p:spPr>
      </p:pic>
      <p:grpSp>
        <p:nvGrpSpPr>
          <p:cNvPr id="214" name="Group 213">
            <a:extLst>
              <a:ext uri="{FF2B5EF4-FFF2-40B4-BE49-F238E27FC236}">
                <a16:creationId xmlns:a16="http://schemas.microsoft.com/office/drawing/2014/main" id="{0767EC31-84FF-65BB-F244-7F73D99CB8DA}"/>
              </a:ext>
            </a:extLst>
          </p:cNvPr>
          <p:cNvGrpSpPr/>
          <p:nvPr/>
        </p:nvGrpSpPr>
        <p:grpSpPr>
          <a:xfrm>
            <a:off x="8207187" y="4697256"/>
            <a:ext cx="1443429" cy="696686"/>
            <a:chOff x="9102105" y="4952998"/>
            <a:chExt cx="1443429" cy="696686"/>
          </a:xfrm>
        </p:grpSpPr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8C428D07-83D2-B8E5-20DC-66941B051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02105" y="4952999"/>
              <a:ext cx="696685" cy="696685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86ABAC98-524D-BDCD-FC3C-794CE46E3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48849" y="4952998"/>
              <a:ext cx="696685" cy="696685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8BD9559-C5B9-5AF0-717A-651D57DB9B13}"/>
              </a:ext>
            </a:extLst>
          </p:cNvPr>
          <p:cNvGrpSpPr/>
          <p:nvPr/>
        </p:nvGrpSpPr>
        <p:grpSpPr>
          <a:xfrm>
            <a:off x="9912999" y="4697256"/>
            <a:ext cx="1440801" cy="696685"/>
            <a:chOff x="10689709" y="4952998"/>
            <a:chExt cx="1440801" cy="696685"/>
          </a:xfrm>
        </p:grpSpPr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6F7D0277-FE8D-C7E1-91A1-22D4D70B3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89709" y="4952999"/>
              <a:ext cx="696684" cy="696684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F419B742-9862-7124-16CD-54728574E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33825" y="4952998"/>
              <a:ext cx="696685" cy="696685"/>
            </a:xfrm>
            <a:prstGeom prst="rect">
              <a:avLst/>
            </a:prstGeom>
          </p:spPr>
        </p:pic>
      </p:grpSp>
      <p:pic>
        <p:nvPicPr>
          <p:cNvPr id="216" name="Picture 215">
            <a:extLst>
              <a:ext uri="{FF2B5EF4-FFF2-40B4-BE49-F238E27FC236}">
                <a16:creationId xmlns:a16="http://schemas.microsoft.com/office/drawing/2014/main" id="{CBD9F2F2-D0D7-E6CB-1511-8870476DF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559" y="2478491"/>
            <a:ext cx="696684" cy="696684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CCAF6BCD-8955-C23E-EE1D-AD8CA0FBB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5057" y="2478491"/>
            <a:ext cx="696684" cy="696684"/>
          </a:xfrm>
          <a:prstGeom prst="rect">
            <a:avLst/>
          </a:prstGeom>
        </p:spPr>
      </p:pic>
      <p:sp>
        <p:nvSpPr>
          <p:cNvPr id="218" name="Rectangle 217">
            <a:extLst>
              <a:ext uri="{FF2B5EF4-FFF2-40B4-BE49-F238E27FC236}">
                <a16:creationId xmlns:a16="http://schemas.microsoft.com/office/drawing/2014/main" id="{F84139E6-57BB-097E-A08A-DF5A619323DB}"/>
              </a:ext>
            </a:extLst>
          </p:cNvPr>
          <p:cNvSpPr/>
          <p:nvPr/>
        </p:nvSpPr>
        <p:spPr>
          <a:xfrm>
            <a:off x="6501375" y="3562689"/>
            <a:ext cx="1443429" cy="696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9AE0484C-767E-CC45-00E8-B277D2CC2DF2}"/>
              </a:ext>
            </a:extLst>
          </p:cNvPr>
          <p:cNvSpPr txBox="1"/>
          <p:nvPr/>
        </p:nvSpPr>
        <p:spPr>
          <a:xfrm>
            <a:off x="6874747" y="5776299"/>
            <a:ext cx="4225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NOTE!</a:t>
            </a:r>
            <a:r>
              <a:rPr lang="ko-KR" altLang="en-US" sz="1400" b="1" i="1" dirty="0"/>
              <a:t> </a:t>
            </a:r>
            <a:r>
              <a:rPr lang="en-US" altLang="ko-KR" sz="1400" dirty="0"/>
              <a:t>Training</a:t>
            </a:r>
            <a:r>
              <a:rPr lang="ko-KR" altLang="en-US" sz="1400" dirty="0"/>
              <a:t>과 </a:t>
            </a:r>
            <a:r>
              <a:rPr lang="en-US" altLang="ko-KR" sz="1400" dirty="0"/>
              <a:t>Inference</a:t>
            </a:r>
            <a:r>
              <a:rPr lang="ko-KR" altLang="en-US" sz="1400" dirty="0"/>
              <a:t>의 효율을 높이기 위해</a:t>
            </a:r>
            <a:r>
              <a:rPr lang="en-US" altLang="ko-KR" sz="1400" dirty="0"/>
              <a:t>, </a:t>
            </a:r>
            <a:r>
              <a:rPr lang="en-US" altLang="ko-KR" sz="1400" b="1" i="1" dirty="0"/>
              <a:t>Deformable DETR(Zhu et al., 2020) [1] </a:t>
            </a:r>
            <a:r>
              <a:rPr lang="ko-KR" altLang="en-US" sz="1400" dirty="0"/>
              <a:t>의 </a:t>
            </a:r>
            <a:r>
              <a:rPr lang="en-US" altLang="ko-KR" sz="1400" dirty="0"/>
              <a:t>Attention </a:t>
            </a:r>
            <a:r>
              <a:rPr lang="ko-KR" altLang="en-US" sz="1400" dirty="0"/>
              <a:t>메커니즘을 활용</a:t>
            </a:r>
            <a:r>
              <a:rPr lang="en-US" altLang="ko-KR" sz="1400" dirty="0"/>
              <a:t>.</a:t>
            </a:r>
            <a:endParaRPr lang="en-US" sz="1400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410852D4-C41C-16A0-7335-644436F5A2E2}"/>
              </a:ext>
            </a:extLst>
          </p:cNvPr>
          <p:cNvSpPr/>
          <p:nvPr/>
        </p:nvSpPr>
        <p:spPr>
          <a:xfrm>
            <a:off x="8207187" y="3562689"/>
            <a:ext cx="1443429" cy="696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BEVFormer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(TSA + …)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085F1175-F7FE-BCF8-E575-B0FC612A5396}"/>
              </a:ext>
            </a:extLst>
          </p:cNvPr>
          <p:cNvSpPr/>
          <p:nvPr/>
        </p:nvSpPr>
        <p:spPr>
          <a:xfrm>
            <a:off x="9912999" y="3557533"/>
            <a:ext cx="1443429" cy="696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50FFD474-4F20-F4E3-583B-AA6A392EDFAB}"/>
              </a:ext>
            </a:extLst>
          </p:cNvPr>
          <p:cNvCxnSpPr>
            <a:endCxn id="197" idx="1"/>
          </p:cNvCxnSpPr>
          <p:nvPr/>
        </p:nvCxnSpPr>
        <p:spPr>
          <a:xfrm>
            <a:off x="6316717" y="5045598"/>
            <a:ext cx="184658" cy="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Curved Connector 224">
            <a:extLst>
              <a:ext uri="{FF2B5EF4-FFF2-40B4-BE49-F238E27FC236}">
                <a16:creationId xmlns:a16="http://schemas.microsoft.com/office/drawing/2014/main" id="{21150A48-4FCE-BF98-BE2C-912FC55E6AD5}"/>
              </a:ext>
            </a:extLst>
          </p:cNvPr>
          <p:cNvCxnSpPr>
            <a:stCxn id="200" idx="3"/>
            <a:endCxn id="205" idx="1"/>
          </p:cNvCxnSpPr>
          <p:nvPr/>
        </p:nvCxnSpPr>
        <p:spPr>
          <a:xfrm>
            <a:off x="7571431" y="2826833"/>
            <a:ext cx="635756" cy="2218767"/>
          </a:xfrm>
          <a:prstGeom prst="curvedConnector3">
            <a:avLst>
              <a:gd name="adj1" fmla="val 7645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Curved Connector 226">
            <a:extLst>
              <a:ext uri="{FF2B5EF4-FFF2-40B4-BE49-F238E27FC236}">
                <a16:creationId xmlns:a16="http://schemas.microsoft.com/office/drawing/2014/main" id="{F853A2BA-32FE-A19F-9D08-DFDA2D587E79}"/>
              </a:ext>
            </a:extLst>
          </p:cNvPr>
          <p:cNvCxnSpPr>
            <a:cxnSpLocks/>
            <a:stCxn id="216" idx="3"/>
            <a:endCxn id="210" idx="1"/>
          </p:cNvCxnSpPr>
          <p:nvPr/>
        </p:nvCxnSpPr>
        <p:spPr>
          <a:xfrm>
            <a:off x="9277243" y="2826833"/>
            <a:ext cx="635756" cy="2218766"/>
          </a:xfrm>
          <a:prstGeom prst="curvedConnector3">
            <a:avLst>
              <a:gd name="adj1" fmla="val 7645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36123FB4-A857-A4FC-B506-BAA96BECE547}"/>
              </a:ext>
            </a:extLst>
          </p:cNvPr>
          <p:cNvCxnSpPr>
            <a:cxnSpLocks/>
          </p:cNvCxnSpPr>
          <p:nvPr/>
        </p:nvCxnSpPr>
        <p:spPr>
          <a:xfrm flipV="1">
            <a:off x="6874747" y="4254219"/>
            <a:ext cx="0" cy="4430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D0A538EE-2644-B606-B0FC-D2ECDEFA09D9}"/>
              </a:ext>
            </a:extLst>
          </p:cNvPr>
          <p:cNvCxnSpPr>
            <a:cxnSpLocks/>
          </p:cNvCxnSpPr>
          <p:nvPr/>
        </p:nvCxnSpPr>
        <p:spPr>
          <a:xfrm flipV="1">
            <a:off x="7571431" y="4254219"/>
            <a:ext cx="0" cy="4430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ED7710F-8B12-73BF-79AC-C5F51207F564}"/>
              </a:ext>
            </a:extLst>
          </p:cNvPr>
          <p:cNvCxnSpPr>
            <a:cxnSpLocks/>
            <a:stCxn id="218" idx="0"/>
            <a:endCxn id="200" idx="2"/>
          </p:cNvCxnSpPr>
          <p:nvPr/>
        </p:nvCxnSpPr>
        <p:spPr>
          <a:xfrm flipH="1" flipV="1">
            <a:off x="7223089" y="3175175"/>
            <a:ext cx="1" cy="3875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44A4355F-C79D-63E2-B37F-0BE7EA254B86}"/>
              </a:ext>
            </a:extLst>
          </p:cNvPr>
          <p:cNvCxnSpPr>
            <a:cxnSpLocks/>
            <a:stCxn id="220" idx="0"/>
            <a:endCxn id="216" idx="2"/>
          </p:cNvCxnSpPr>
          <p:nvPr/>
        </p:nvCxnSpPr>
        <p:spPr>
          <a:xfrm flipH="1" flipV="1">
            <a:off x="8928901" y="3175175"/>
            <a:ext cx="1" cy="3875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832EE56E-7F0A-9AE4-1F9D-B7C43CB21866}"/>
              </a:ext>
            </a:extLst>
          </p:cNvPr>
          <p:cNvCxnSpPr>
            <a:cxnSpLocks/>
            <a:stCxn id="221" idx="0"/>
            <a:endCxn id="217" idx="2"/>
          </p:cNvCxnSpPr>
          <p:nvPr/>
        </p:nvCxnSpPr>
        <p:spPr>
          <a:xfrm flipH="1" flipV="1">
            <a:off x="10633399" y="3175175"/>
            <a:ext cx="1315" cy="3823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D3A81C27-FCC1-8BF5-4F57-6F53B7FFCD5C}"/>
              </a:ext>
            </a:extLst>
          </p:cNvPr>
          <p:cNvCxnSpPr>
            <a:cxnSpLocks/>
          </p:cNvCxnSpPr>
          <p:nvPr/>
        </p:nvCxnSpPr>
        <p:spPr>
          <a:xfrm flipV="1">
            <a:off x="8580559" y="4254219"/>
            <a:ext cx="0" cy="4430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3E4CBF22-9A41-6ACB-83D0-2995980DB32F}"/>
              </a:ext>
            </a:extLst>
          </p:cNvPr>
          <p:cNvCxnSpPr>
            <a:cxnSpLocks/>
          </p:cNvCxnSpPr>
          <p:nvPr/>
        </p:nvCxnSpPr>
        <p:spPr>
          <a:xfrm flipV="1">
            <a:off x="9277243" y="4254219"/>
            <a:ext cx="0" cy="4430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3386DB48-724D-EAC2-3FA2-737F761A8F67}"/>
              </a:ext>
            </a:extLst>
          </p:cNvPr>
          <p:cNvCxnSpPr>
            <a:cxnSpLocks/>
          </p:cNvCxnSpPr>
          <p:nvPr/>
        </p:nvCxnSpPr>
        <p:spPr>
          <a:xfrm flipV="1">
            <a:off x="10285057" y="4254218"/>
            <a:ext cx="0" cy="4430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6902E2CE-41B0-6AD6-8008-CA8D8A2A6811}"/>
              </a:ext>
            </a:extLst>
          </p:cNvPr>
          <p:cNvCxnSpPr>
            <a:cxnSpLocks/>
          </p:cNvCxnSpPr>
          <p:nvPr/>
        </p:nvCxnSpPr>
        <p:spPr>
          <a:xfrm flipV="1">
            <a:off x="10981741" y="4254218"/>
            <a:ext cx="0" cy="4430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18F4CBBD-8B8D-51D8-DAB0-819C4DE06185}"/>
                  </a:ext>
                </a:extLst>
              </p:cNvPr>
              <p:cNvSpPr txBox="1"/>
              <p:nvPr/>
            </p:nvSpPr>
            <p:spPr>
              <a:xfrm>
                <a:off x="7467485" y="4768602"/>
                <a:ext cx="3051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18F4CBBD-8B8D-51D8-DAB0-819C4DE06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485" y="4768602"/>
                <a:ext cx="30514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64168A9E-546D-1FBB-7EB3-356D1A8F8D0D}"/>
                  </a:ext>
                </a:extLst>
              </p:cNvPr>
              <p:cNvSpPr txBox="1"/>
              <p:nvPr/>
            </p:nvSpPr>
            <p:spPr>
              <a:xfrm>
                <a:off x="8321770" y="5388786"/>
                <a:ext cx="5175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64168A9E-546D-1FBB-7EB3-356D1A8F8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70" y="5388786"/>
                <a:ext cx="51757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84D05AD1-7233-51F5-C8F7-7C488A9D9B98}"/>
                  </a:ext>
                </a:extLst>
              </p:cNvPr>
              <p:cNvSpPr txBox="1"/>
              <p:nvPr/>
            </p:nvSpPr>
            <p:spPr>
              <a:xfrm>
                <a:off x="9107354" y="5388786"/>
                <a:ext cx="5226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84D05AD1-7233-51F5-C8F7-7C488A9D9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354" y="5388786"/>
                <a:ext cx="522644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EBE56447-49A3-5089-FB7B-DF644CDDCEB9}"/>
                  </a:ext>
                </a:extLst>
              </p:cNvPr>
              <p:cNvSpPr txBox="1"/>
              <p:nvPr/>
            </p:nvSpPr>
            <p:spPr>
              <a:xfrm>
                <a:off x="6964300" y="2179583"/>
                <a:ext cx="5175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EBE56447-49A3-5089-FB7B-DF644CDDC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300" y="2179583"/>
                <a:ext cx="51757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B3445262-F53A-2466-D638-989E562D9182}"/>
                  </a:ext>
                </a:extLst>
              </p:cNvPr>
              <p:cNvSpPr txBox="1"/>
              <p:nvPr/>
            </p:nvSpPr>
            <p:spPr>
              <a:xfrm>
                <a:off x="8645083" y="2179582"/>
                <a:ext cx="5175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B3445262-F53A-2466-D638-989E562D9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083" y="2179582"/>
                <a:ext cx="517578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3914335-2504-670A-02D8-9D98750E519B}"/>
                  </a:ext>
                </a:extLst>
              </p:cNvPr>
              <p:cNvSpPr txBox="1"/>
              <p:nvPr/>
            </p:nvSpPr>
            <p:spPr>
              <a:xfrm>
                <a:off x="10448348" y="2175928"/>
                <a:ext cx="3701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3914335-2504-670A-02D8-9D98750E5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348" y="2175928"/>
                <a:ext cx="370101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F9A237B8-C4E8-286F-F711-4B44324CEBFB}"/>
                  </a:ext>
                </a:extLst>
              </p:cNvPr>
              <p:cNvSpPr txBox="1"/>
              <p:nvPr/>
            </p:nvSpPr>
            <p:spPr>
              <a:xfrm>
                <a:off x="9177373" y="4763444"/>
                <a:ext cx="3051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F9A237B8-C4E8-286F-F711-4B44324CE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373" y="4763444"/>
                <a:ext cx="305148" cy="276999"/>
              </a:xfrm>
              <a:prstGeom prst="rect">
                <a:avLst/>
              </a:prstGeom>
              <a:blipFill>
                <a:blip r:embed="rId1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4C80AD8-81EF-8712-BEC0-E5D473356210}"/>
                  </a:ext>
                </a:extLst>
              </p:cNvPr>
              <p:cNvSpPr txBox="1"/>
              <p:nvPr/>
            </p:nvSpPr>
            <p:spPr>
              <a:xfrm>
                <a:off x="10869653" y="4763444"/>
                <a:ext cx="3051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74C80AD8-81EF-8712-BEC0-E5D473356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9653" y="4763444"/>
                <a:ext cx="305148" cy="276999"/>
              </a:xfrm>
              <a:prstGeom prst="rect">
                <a:avLst/>
              </a:prstGeom>
              <a:blipFill>
                <a:blip r:embed="rId1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E18C6CD3-1E57-0F41-EFA1-A0C8861023D4}"/>
                  </a:ext>
                </a:extLst>
              </p:cNvPr>
              <p:cNvSpPr txBox="1"/>
              <p:nvPr/>
            </p:nvSpPr>
            <p:spPr>
              <a:xfrm>
                <a:off x="6631055" y="5388786"/>
                <a:ext cx="5175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E18C6CD3-1E57-0F41-EFA1-A0C886102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055" y="5388786"/>
                <a:ext cx="51757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798DD3A4-7548-32DF-88F2-731410363C65}"/>
                  </a:ext>
                </a:extLst>
              </p:cNvPr>
              <p:cNvSpPr txBox="1"/>
              <p:nvPr/>
            </p:nvSpPr>
            <p:spPr>
              <a:xfrm>
                <a:off x="7416639" y="5388786"/>
                <a:ext cx="5226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798DD3A4-7548-32DF-88F2-731410363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639" y="5388786"/>
                <a:ext cx="522644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2C2BF34A-88A5-827D-414A-9FFC2D5515C1}"/>
                  </a:ext>
                </a:extLst>
              </p:cNvPr>
              <p:cNvSpPr txBox="1"/>
              <p:nvPr/>
            </p:nvSpPr>
            <p:spPr>
              <a:xfrm>
                <a:off x="10026268" y="5388786"/>
                <a:ext cx="5175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2C2BF34A-88A5-827D-414A-9FFC2D551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268" y="5388786"/>
                <a:ext cx="517578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B8BA8D09-2644-0D8A-E34D-919479E1F2A0}"/>
                  </a:ext>
                </a:extLst>
              </p:cNvPr>
              <p:cNvSpPr txBox="1"/>
              <p:nvPr/>
            </p:nvSpPr>
            <p:spPr>
              <a:xfrm>
                <a:off x="10834643" y="5388786"/>
                <a:ext cx="3751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B8BA8D09-2644-0D8A-E34D-919479E1F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643" y="5388786"/>
                <a:ext cx="375167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2601A65C-8D27-6C50-21E9-C24BCFC99AC4}"/>
              </a:ext>
            </a:extLst>
          </p:cNvPr>
          <p:cNvCxnSpPr/>
          <p:nvPr/>
        </p:nvCxnSpPr>
        <p:spPr>
          <a:xfrm>
            <a:off x="10981741" y="2837498"/>
            <a:ext cx="184658" cy="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61359F0C-E3A0-FA8A-A145-25BE7C42C55D}"/>
              </a:ext>
            </a:extLst>
          </p:cNvPr>
          <p:cNvSpPr txBox="1"/>
          <p:nvPr/>
        </p:nvSpPr>
        <p:spPr>
          <a:xfrm>
            <a:off x="5767481" y="6642556"/>
            <a:ext cx="64395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[1] Zhu, </a:t>
            </a:r>
            <a:r>
              <a:rPr lang="en-US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Xizhou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et al. "Deformable </a:t>
            </a:r>
            <a:r>
              <a:rPr lang="en-US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detr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: Deformable transformers for end-to-end object detection." </a:t>
            </a:r>
            <a:r>
              <a:rPr lang="en-US" sz="8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arXiv</a:t>
            </a:r>
            <a:r>
              <a:rPr lang="en-US" sz="8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preprint arXiv:2010.04159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(2020).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304950-EC32-7AC4-70EE-ACAE89FB1ACF}"/>
              </a:ext>
            </a:extLst>
          </p:cNvPr>
          <p:cNvSpPr/>
          <p:nvPr/>
        </p:nvSpPr>
        <p:spPr>
          <a:xfrm>
            <a:off x="9912999" y="0"/>
            <a:ext cx="2279001" cy="2140812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30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E8697-128D-E2C4-D9A1-6AB631695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844CFFA-8ECF-84A8-33BF-5C8E421A68BA}"/>
              </a:ext>
            </a:extLst>
          </p:cNvPr>
          <p:cNvSpPr/>
          <p:nvPr/>
        </p:nvSpPr>
        <p:spPr>
          <a:xfrm>
            <a:off x="5651511" y="2913297"/>
            <a:ext cx="6280527" cy="3342940"/>
          </a:xfrm>
          <a:prstGeom prst="roundRect">
            <a:avLst>
              <a:gd name="adj" fmla="val 3856"/>
            </a:avLst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5B5985-D021-E61D-7285-52F7FF83C02F}"/>
              </a:ext>
            </a:extLst>
          </p:cNvPr>
          <p:cNvSpPr/>
          <p:nvPr/>
        </p:nvSpPr>
        <p:spPr>
          <a:xfrm>
            <a:off x="9112512" y="3173318"/>
            <a:ext cx="2579724" cy="258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4CAFDB-473A-0D82-2616-6F4BFA3A6358}"/>
              </a:ext>
            </a:extLst>
          </p:cNvPr>
          <p:cNvSpPr/>
          <p:nvPr/>
        </p:nvSpPr>
        <p:spPr>
          <a:xfrm>
            <a:off x="4103914" y="4024410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7C5994-69A6-9191-4C40-C69E0B904C18}"/>
              </a:ext>
            </a:extLst>
          </p:cNvPr>
          <p:cNvSpPr/>
          <p:nvPr/>
        </p:nvSpPr>
        <p:spPr>
          <a:xfrm>
            <a:off x="1769880" y="5242016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01DE7-09D4-6AB6-3FCA-8F439C15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BEVFormer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42F8F90-BC04-7F3C-239B-4799249D2F4A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186333" cy="4351338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Temporal Self-Attention (TSA)</a:t>
            </a:r>
            <a:r>
              <a:rPr lang="ko-KR" altLang="en-US" dirty="0"/>
              <a:t> </a:t>
            </a:r>
            <a:r>
              <a:rPr lang="en-US" altLang="ko-KR" dirty="0"/>
              <a:t>←</a:t>
            </a:r>
            <a:r>
              <a:rPr lang="ko-KR" altLang="en-US" dirty="0"/>
              <a:t> </a:t>
            </a:r>
            <a:r>
              <a:rPr lang="en-US" altLang="ko-KR" dirty="0"/>
              <a:t>Deformable Attention</a:t>
            </a:r>
            <a:br>
              <a:rPr lang="en-US" altLang="ko-KR" sz="1800" dirty="0"/>
            </a:b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Picture 4" descr="A group of symbols with numbers&#10;&#10;AI-generated content may be incorrect.">
            <a:extLst>
              <a:ext uri="{FF2B5EF4-FFF2-40B4-BE49-F238E27FC236}">
                <a16:creationId xmlns:a16="http://schemas.microsoft.com/office/drawing/2014/main" id="{92C19767-304B-223C-5967-60F8ACB9D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61" y="5066360"/>
            <a:ext cx="3733419" cy="60445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2C7589-4FF0-A3A8-EA28-42DA66441590}"/>
              </a:ext>
            </a:extLst>
          </p:cNvPr>
          <p:cNvCxnSpPr>
            <a:cxnSpLocks/>
          </p:cNvCxnSpPr>
          <p:nvPr/>
        </p:nvCxnSpPr>
        <p:spPr>
          <a:xfrm>
            <a:off x="5431365" y="2626360"/>
            <a:ext cx="0" cy="3685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Content Placeholder 5" descr="A diagram of a structure&#10;&#10;AI-generated content may be incorrect.">
            <a:extLst>
              <a:ext uri="{FF2B5EF4-FFF2-40B4-BE49-F238E27FC236}">
                <a16:creationId xmlns:a16="http://schemas.microsoft.com/office/drawing/2014/main" id="{E6428579-990F-2B60-D73D-E7C1809375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74" r="37661"/>
          <a:stretch/>
        </p:blipFill>
        <p:spPr>
          <a:xfrm>
            <a:off x="10203863" y="180480"/>
            <a:ext cx="1728175" cy="190650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1E628C0-0DEC-3AC8-121C-6DF3DD5B1A58}"/>
              </a:ext>
            </a:extLst>
          </p:cNvPr>
          <p:cNvSpPr/>
          <p:nvPr/>
        </p:nvSpPr>
        <p:spPr>
          <a:xfrm>
            <a:off x="10262286" y="1408670"/>
            <a:ext cx="1519882" cy="57518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7695C-1ACD-6C79-7ED8-972A607D80F4}"/>
              </a:ext>
            </a:extLst>
          </p:cNvPr>
          <p:cNvSpPr txBox="1"/>
          <p:nvPr/>
        </p:nvSpPr>
        <p:spPr>
          <a:xfrm>
            <a:off x="5760431" y="6642556"/>
            <a:ext cx="6431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Figure :  Zhu, </a:t>
            </a:r>
            <a:r>
              <a:rPr lang="en-US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Xizhou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et al. "Deformable </a:t>
            </a:r>
            <a:r>
              <a:rPr lang="en-US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detr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: Deformable transformers for end-to-end object detection." </a:t>
            </a:r>
            <a:r>
              <a:rPr lang="en-US" sz="8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arXiv</a:t>
            </a:r>
            <a:r>
              <a:rPr lang="en-US" sz="8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preprint arXiv:2010.04159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(2020).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C2381E-1263-94D9-506F-B5533FB5C003}"/>
              </a:ext>
            </a:extLst>
          </p:cNvPr>
          <p:cNvSpPr/>
          <p:nvPr/>
        </p:nvSpPr>
        <p:spPr>
          <a:xfrm>
            <a:off x="2037470" y="3963599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2D12510-9F86-A030-3E38-9601C622BA61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 rot="5400000">
            <a:off x="2650610" y="3592768"/>
            <a:ext cx="964461" cy="233403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15BAE2-1ADA-FC10-7B8A-523C2CB06C20}"/>
                  </a:ext>
                </a:extLst>
              </p:cNvPr>
              <p:cNvSpPr txBox="1"/>
              <p:nvPr/>
            </p:nvSpPr>
            <p:spPr>
              <a:xfrm>
                <a:off x="1920506" y="2913297"/>
                <a:ext cx="6258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15BAE2-1ADA-FC10-7B8A-523C2CB06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506" y="2913297"/>
                <a:ext cx="62581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symbol with black text&#10;&#10;AI-generated content may be incorrect.">
            <a:extLst>
              <a:ext uri="{FF2B5EF4-FFF2-40B4-BE49-F238E27FC236}">
                <a16:creationId xmlns:a16="http://schemas.microsoft.com/office/drawing/2014/main" id="{728CC5B8-1EA9-21E5-3EBC-1C3111F9C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3782255"/>
            <a:ext cx="4487635" cy="68025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8B6E32-1571-AB06-2581-8D43526EB0CF}"/>
              </a:ext>
            </a:extLst>
          </p:cNvPr>
          <p:cNvCxnSpPr>
            <a:stCxn id="13" idx="2"/>
            <a:endCxn id="8" idx="0"/>
          </p:cNvCxnSpPr>
          <p:nvPr/>
        </p:nvCxnSpPr>
        <p:spPr>
          <a:xfrm>
            <a:off x="2233412" y="3251851"/>
            <a:ext cx="1" cy="711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E6E845-5553-D594-B8D7-4927FEC2BD39}"/>
              </a:ext>
            </a:extLst>
          </p:cNvPr>
          <p:cNvSpPr txBox="1"/>
          <p:nvPr/>
        </p:nvSpPr>
        <p:spPr>
          <a:xfrm>
            <a:off x="2338944" y="3288471"/>
            <a:ext cx="2832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Ego Vehicle</a:t>
            </a:r>
            <a:r>
              <a:rPr lang="ko-KR" altLang="en-US" sz="1200" dirty="0"/>
              <a:t>의 움직임 정보를 바탕으로 </a:t>
            </a:r>
            <a:r>
              <a:rPr lang="en-US" altLang="ko-KR" sz="1200" dirty="0"/>
              <a:t>t-1</a:t>
            </a:r>
            <a:r>
              <a:rPr lang="ko-KR" altLang="en-US" sz="1200" dirty="0"/>
              <a:t>의 </a:t>
            </a:r>
            <a:r>
              <a:rPr lang="en-US" altLang="ko-KR" sz="1200" dirty="0"/>
              <a:t>BEV Feature </a:t>
            </a:r>
            <a:r>
              <a:rPr lang="ko-KR" altLang="en-US" sz="1200" dirty="0"/>
              <a:t>들의 위치 조정</a:t>
            </a:r>
            <a:r>
              <a:rPr lang="en-US" altLang="ko-KR" sz="1200" baseline="30000" dirty="0"/>
              <a:t>*</a:t>
            </a:r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6D4337-897F-B022-3CA2-22B829B5263B}"/>
              </a:ext>
            </a:extLst>
          </p:cNvPr>
          <p:cNvSpPr/>
          <p:nvPr/>
        </p:nvSpPr>
        <p:spPr>
          <a:xfrm>
            <a:off x="2357910" y="3251451"/>
            <a:ext cx="2760545" cy="519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ine of a long orange and blue line&#10;&#10;AI-generated content may be incorrect.">
            <a:extLst>
              <a:ext uri="{FF2B5EF4-FFF2-40B4-BE49-F238E27FC236}">
                <a16:creationId xmlns:a16="http://schemas.microsoft.com/office/drawing/2014/main" id="{35A62839-6F0A-4657-FCF9-D2991DB097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5548" y="3168385"/>
            <a:ext cx="2595834" cy="25882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6BAE19-89A7-CDA5-6EDB-E989DA51D7DF}"/>
              </a:ext>
            </a:extLst>
          </p:cNvPr>
          <p:cNvSpPr/>
          <p:nvPr/>
        </p:nvSpPr>
        <p:spPr>
          <a:xfrm>
            <a:off x="7099949" y="4329934"/>
            <a:ext cx="127032" cy="27839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line of a long orange and blue line&#10;&#10;AI-generated content may be incorrect.">
            <a:extLst>
              <a:ext uri="{FF2B5EF4-FFF2-40B4-BE49-F238E27FC236}">
                <a16:creationId xmlns:a16="http://schemas.microsoft.com/office/drawing/2014/main" id="{F21C1247-74CC-E736-58D5-12ED00DA45A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9653116">
            <a:off x="9104457" y="3173318"/>
            <a:ext cx="2595834" cy="2588245"/>
          </a:xfrm>
          <a:custGeom>
            <a:avLst/>
            <a:gdLst>
              <a:gd name="connsiteX0" fmla="*/ 1674483 w 2595834"/>
              <a:gd name="connsiteY0" fmla="*/ 0 h 2588245"/>
              <a:gd name="connsiteX1" fmla="*/ 2595834 w 2595834"/>
              <a:gd name="connsiteY1" fmla="*/ 585792 h 2588245"/>
              <a:gd name="connsiteX2" fmla="*/ 2595834 w 2595834"/>
              <a:gd name="connsiteY2" fmla="*/ 1656779 h 2588245"/>
              <a:gd name="connsiteX3" fmla="*/ 2003611 w 2595834"/>
              <a:gd name="connsiteY3" fmla="*/ 2588245 h 2588245"/>
              <a:gd name="connsiteX4" fmla="*/ 921351 w 2595834"/>
              <a:gd name="connsiteY4" fmla="*/ 2588245 h 2588245"/>
              <a:gd name="connsiteX5" fmla="*/ 0 w 2595834"/>
              <a:gd name="connsiteY5" fmla="*/ 2002453 h 2588245"/>
              <a:gd name="connsiteX6" fmla="*/ 0 w 2595834"/>
              <a:gd name="connsiteY6" fmla="*/ 931466 h 2588245"/>
              <a:gd name="connsiteX7" fmla="*/ 592223 w 2595834"/>
              <a:gd name="connsiteY7" fmla="*/ 0 h 2588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5834" h="2588245">
                <a:moveTo>
                  <a:pt x="1674483" y="0"/>
                </a:moveTo>
                <a:lnTo>
                  <a:pt x="2595834" y="585792"/>
                </a:lnTo>
                <a:lnTo>
                  <a:pt x="2595834" y="1656779"/>
                </a:lnTo>
                <a:lnTo>
                  <a:pt x="2003611" y="2588245"/>
                </a:lnTo>
                <a:lnTo>
                  <a:pt x="921351" y="2588245"/>
                </a:lnTo>
                <a:lnTo>
                  <a:pt x="0" y="2002453"/>
                </a:lnTo>
                <a:lnTo>
                  <a:pt x="0" y="931466"/>
                </a:lnTo>
                <a:lnTo>
                  <a:pt x="592223" y="0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02406C7-87B1-6980-71F8-6171344D61DA}"/>
              </a:ext>
            </a:extLst>
          </p:cNvPr>
          <p:cNvSpPr/>
          <p:nvPr/>
        </p:nvSpPr>
        <p:spPr>
          <a:xfrm>
            <a:off x="10314225" y="4230188"/>
            <a:ext cx="127032" cy="27839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7B1DA7-8A38-2FC5-8D29-B2A956AA3EDA}"/>
                  </a:ext>
                </a:extLst>
              </p:cNvPr>
              <p:cNvSpPr txBox="1"/>
              <p:nvPr/>
            </p:nvSpPr>
            <p:spPr>
              <a:xfrm>
                <a:off x="6036678" y="3364702"/>
                <a:ext cx="6258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7B1DA7-8A38-2FC5-8D29-B2A956AA3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678" y="3364702"/>
                <a:ext cx="62581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C398CB-569B-B59C-B6F8-4FE67B18ED63}"/>
                  </a:ext>
                </a:extLst>
              </p:cNvPr>
              <p:cNvSpPr txBox="1"/>
              <p:nvPr/>
            </p:nvSpPr>
            <p:spPr>
              <a:xfrm>
                <a:off x="9244401" y="3342080"/>
                <a:ext cx="6258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C398CB-569B-B59C-B6F8-4FE67B18E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401" y="3342080"/>
                <a:ext cx="625812" cy="338554"/>
              </a:xfrm>
              <a:prstGeom prst="rect">
                <a:avLst/>
              </a:prstGeom>
              <a:blipFill>
                <a:blip r:embed="rId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EAB0AD2E-724C-707D-D4C7-234F6568918E}"/>
              </a:ext>
            </a:extLst>
          </p:cNvPr>
          <p:cNvSpPr/>
          <p:nvPr/>
        </p:nvSpPr>
        <p:spPr>
          <a:xfrm>
            <a:off x="9870213" y="0"/>
            <a:ext cx="2321787" cy="2318658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4B9988-5936-9BCF-E536-8DF4D131A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timeline&#10;&#10;AI-generated content may be incorrect.">
            <a:extLst>
              <a:ext uri="{FF2B5EF4-FFF2-40B4-BE49-F238E27FC236}">
                <a16:creationId xmlns:a16="http://schemas.microsoft.com/office/drawing/2014/main" id="{C0EC419E-8C8F-703E-29D0-199B52E53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009" y="1215889"/>
            <a:ext cx="9549981" cy="2621563"/>
          </a:xfrm>
        </p:spPr>
      </p:pic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E2A6661E-64C8-A74B-BD0A-BB44ACE59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008" y="3837452"/>
            <a:ext cx="9829801" cy="2613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F86D1C-4DB0-82AB-9DF0-5CB0B0635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3DB228-A930-B84F-BF0E-47B21AD31003}"/>
              </a:ext>
            </a:extLst>
          </p:cNvPr>
          <p:cNvSpPr/>
          <p:nvPr/>
        </p:nvSpPr>
        <p:spPr>
          <a:xfrm>
            <a:off x="2982685" y="2600783"/>
            <a:ext cx="936171" cy="418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AC4954-640A-32B8-ED10-6F665D858556}"/>
              </a:ext>
            </a:extLst>
          </p:cNvPr>
          <p:cNvSpPr/>
          <p:nvPr/>
        </p:nvSpPr>
        <p:spPr>
          <a:xfrm>
            <a:off x="5320285" y="2600783"/>
            <a:ext cx="936171" cy="418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BE47B4-3B06-DB9E-6086-D7D12A3DE6A8}"/>
              </a:ext>
            </a:extLst>
          </p:cNvPr>
          <p:cNvSpPr/>
          <p:nvPr/>
        </p:nvSpPr>
        <p:spPr>
          <a:xfrm>
            <a:off x="4506915" y="5672933"/>
            <a:ext cx="936171" cy="418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A05291-A3E0-63C5-72A1-BB7AF19706FA}"/>
              </a:ext>
            </a:extLst>
          </p:cNvPr>
          <p:cNvSpPr txBox="1"/>
          <p:nvPr/>
        </p:nvSpPr>
        <p:spPr>
          <a:xfrm>
            <a:off x="4566831" y="569558"/>
            <a:ext cx="1539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LSS</a:t>
            </a:r>
            <a:br>
              <a:rPr lang="en-US" dirty="0"/>
            </a:br>
            <a:r>
              <a:rPr lang="en-US" dirty="0"/>
              <a:t>(Philion et al.)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DCE531-56E5-95A3-0820-44694405E6FB}"/>
              </a:ext>
            </a:extLst>
          </p:cNvPr>
          <p:cNvSpPr txBox="1"/>
          <p:nvPr/>
        </p:nvSpPr>
        <p:spPr>
          <a:xfrm>
            <a:off x="6588844" y="574572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BEVDet</a:t>
            </a:r>
            <a:br>
              <a:rPr lang="en-US" dirty="0"/>
            </a:br>
            <a:r>
              <a:rPr lang="en-US" dirty="0"/>
              <a:t>(Huang et al.)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C8B52-B971-79ED-DAC8-3B6E833E3770}"/>
              </a:ext>
            </a:extLst>
          </p:cNvPr>
          <p:cNvSpPr txBox="1"/>
          <p:nvPr/>
        </p:nvSpPr>
        <p:spPr>
          <a:xfrm>
            <a:off x="8395384" y="569558"/>
            <a:ext cx="1303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BEVFormer</a:t>
            </a:r>
            <a:br>
              <a:rPr lang="en-US" dirty="0"/>
            </a:br>
            <a:r>
              <a:rPr lang="en-US" dirty="0"/>
              <a:t>(Li et al.)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A8EE56-3B46-8863-78E9-E4D27C2C13E5}"/>
              </a:ext>
            </a:extLst>
          </p:cNvPr>
          <p:cNvSpPr/>
          <p:nvPr/>
        </p:nvSpPr>
        <p:spPr>
          <a:xfrm>
            <a:off x="5377582" y="4436264"/>
            <a:ext cx="936171" cy="418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11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1E0B7-A1C3-1748-E663-2AF502EBC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D527D3-723D-F956-4162-86C315F6E908}"/>
              </a:ext>
            </a:extLst>
          </p:cNvPr>
          <p:cNvSpPr/>
          <p:nvPr/>
        </p:nvSpPr>
        <p:spPr>
          <a:xfrm>
            <a:off x="5651511" y="2913297"/>
            <a:ext cx="6280527" cy="3342940"/>
          </a:xfrm>
          <a:prstGeom prst="roundRect">
            <a:avLst>
              <a:gd name="adj" fmla="val 3856"/>
            </a:avLst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447E79-6D46-C026-C99E-1E7E0B30932F}"/>
              </a:ext>
            </a:extLst>
          </p:cNvPr>
          <p:cNvSpPr/>
          <p:nvPr/>
        </p:nvSpPr>
        <p:spPr>
          <a:xfrm>
            <a:off x="4103914" y="4024410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07AA3A-E3D4-73CE-2619-D333DAE42061}"/>
              </a:ext>
            </a:extLst>
          </p:cNvPr>
          <p:cNvSpPr/>
          <p:nvPr/>
        </p:nvSpPr>
        <p:spPr>
          <a:xfrm>
            <a:off x="1769880" y="5242016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69CE1-FF6F-FF61-EFFE-353353F7A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BEVFormer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183FDF-104E-DBD3-21E2-87470B78C25A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186333" cy="4351338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Temporal Self-Attention (TSA)</a:t>
            </a:r>
            <a:r>
              <a:rPr lang="ko-KR" altLang="en-US" dirty="0"/>
              <a:t> </a:t>
            </a:r>
            <a:r>
              <a:rPr lang="en-US" altLang="ko-KR" dirty="0"/>
              <a:t>←</a:t>
            </a:r>
            <a:r>
              <a:rPr lang="ko-KR" altLang="en-US" dirty="0"/>
              <a:t> </a:t>
            </a:r>
            <a:r>
              <a:rPr lang="en-US" altLang="ko-KR" dirty="0"/>
              <a:t>Deformable Attention</a:t>
            </a:r>
            <a:br>
              <a:rPr lang="en-US" altLang="ko-KR" sz="1800" dirty="0"/>
            </a:b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Picture 4" descr="A group of symbols with numbers&#10;&#10;AI-generated content may be incorrect.">
            <a:extLst>
              <a:ext uri="{FF2B5EF4-FFF2-40B4-BE49-F238E27FC236}">
                <a16:creationId xmlns:a16="http://schemas.microsoft.com/office/drawing/2014/main" id="{71961928-05BB-4D6F-FE12-DB97502D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61" y="5066360"/>
            <a:ext cx="3733419" cy="60445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153065-66BE-D0A1-1E47-40E12F2270F9}"/>
              </a:ext>
            </a:extLst>
          </p:cNvPr>
          <p:cNvCxnSpPr>
            <a:cxnSpLocks/>
          </p:cNvCxnSpPr>
          <p:nvPr/>
        </p:nvCxnSpPr>
        <p:spPr>
          <a:xfrm>
            <a:off x="5431365" y="2626360"/>
            <a:ext cx="0" cy="3685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Content Placeholder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9D5832-C9C9-4A92-3ACC-DA8C4F48B4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74" r="37661"/>
          <a:stretch/>
        </p:blipFill>
        <p:spPr>
          <a:xfrm>
            <a:off x="10203863" y="180480"/>
            <a:ext cx="1728175" cy="190650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4425AC7-E57E-40D8-AF90-CF8638F5B0F4}"/>
              </a:ext>
            </a:extLst>
          </p:cNvPr>
          <p:cNvSpPr/>
          <p:nvPr/>
        </p:nvSpPr>
        <p:spPr>
          <a:xfrm>
            <a:off x="10262286" y="1408670"/>
            <a:ext cx="1519882" cy="57518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B34338-59DF-56FB-E7A5-0C6FF7D3B2C7}"/>
              </a:ext>
            </a:extLst>
          </p:cNvPr>
          <p:cNvSpPr txBox="1"/>
          <p:nvPr/>
        </p:nvSpPr>
        <p:spPr>
          <a:xfrm>
            <a:off x="5760431" y="6642556"/>
            <a:ext cx="6431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Figure :  Zhu, </a:t>
            </a:r>
            <a:r>
              <a:rPr lang="en-US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Xizhou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et al. "Deformable </a:t>
            </a:r>
            <a:r>
              <a:rPr lang="en-US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detr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: Deformable transformers for end-to-end object detection." </a:t>
            </a:r>
            <a:r>
              <a:rPr lang="en-US" sz="8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arXiv</a:t>
            </a:r>
            <a:r>
              <a:rPr lang="en-US" sz="8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preprint arXiv:2010.04159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(2020).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79DBE4-8677-2273-6640-52CAB88B8049}"/>
              </a:ext>
            </a:extLst>
          </p:cNvPr>
          <p:cNvSpPr/>
          <p:nvPr/>
        </p:nvSpPr>
        <p:spPr>
          <a:xfrm>
            <a:off x="2037470" y="3963599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71D218D-EF45-1877-AF68-B54EE4449A62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 rot="5400000">
            <a:off x="2650610" y="3592768"/>
            <a:ext cx="964461" cy="233403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EA022A-03AB-3BD9-5A2C-788499A0936E}"/>
                  </a:ext>
                </a:extLst>
              </p:cNvPr>
              <p:cNvSpPr txBox="1"/>
              <p:nvPr/>
            </p:nvSpPr>
            <p:spPr>
              <a:xfrm>
                <a:off x="1920506" y="2913297"/>
                <a:ext cx="6258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15BAE2-1ADA-FC10-7B8A-523C2CB06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506" y="2913297"/>
                <a:ext cx="62581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symbol with black text&#10;&#10;AI-generated content may be incorrect.">
            <a:extLst>
              <a:ext uri="{FF2B5EF4-FFF2-40B4-BE49-F238E27FC236}">
                <a16:creationId xmlns:a16="http://schemas.microsoft.com/office/drawing/2014/main" id="{66DD486F-E691-F288-E957-5456CBB7D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3782255"/>
            <a:ext cx="4487635" cy="68025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3DBA47-9C49-F17E-872D-FF901608648E}"/>
              </a:ext>
            </a:extLst>
          </p:cNvPr>
          <p:cNvCxnSpPr>
            <a:stCxn id="13" idx="2"/>
            <a:endCxn id="8" idx="0"/>
          </p:cNvCxnSpPr>
          <p:nvPr/>
        </p:nvCxnSpPr>
        <p:spPr>
          <a:xfrm>
            <a:off x="2233412" y="3251851"/>
            <a:ext cx="1" cy="711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B1E65E7-B827-6F05-2652-BF2E511B38ED}"/>
              </a:ext>
            </a:extLst>
          </p:cNvPr>
          <p:cNvSpPr/>
          <p:nvPr/>
        </p:nvSpPr>
        <p:spPr>
          <a:xfrm>
            <a:off x="9870213" y="0"/>
            <a:ext cx="2321787" cy="2318658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8523A-2DA2-3682-98B2-B5BD321642C7}"/>
              </a:ext>
            </a:extLst>
          </p:cNvPr>
          <p:cNvSpPr/>
          <p:nvPr/>
        </p:nvSpPr>
        <p:spPr>
          <a:xfrm>
            <a:off x="5875901" y="3173318"/>
            <a:ext cx="2579724" cy="258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line of a long orange and blue line&#10;&#10;AI-generated content may be incorrect.">
            <a:extLst>
              <a:ext uri="{FF2B5EF4-FFF2-40B4-BE49-F238E27FC236}">
                <a16:creationId xmlns:a16="http://schemas.microsoft.com/office/drawing/2014/main" id="{4D2F1446-CE80-1751-427C-F1BE4F9F67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9653116">
            <a:off x="5867846" y="3173318"/>
            <a:ext cx="2595834" cy="2588245"/>
          </a:xfrm>
          <a:custGeom>
            <a:avLst/>
            <a:gdLst>
              <a:gd name="connsiteX0" fmla="*/ 1674483 w 2595834"/>
              <a:gd name="connsiteY0" fmla="*/ 0 h 2588245"/>
              <a:gd name="connsiteX1" fmla="*/ 2595834 w 2595834"/>
              <a:gd name="connsiteY1" fmla="*/ 585792 h 2588245"/>
              <a:gd name="connsiteX2" fmla="*/ 2595834 w 2595834"/>
              <a:gd name="connsiteY2" fmla="*/ 1656779 h 2588245"/>
              <a:gd name="connsiteX3" fmla="*/ 2003611 w 2595834"/>
              <a:gd name="connsiteY3" fmla="*/ 2588245 h 2588245"/>
              <a:gd name="connsiteX4" fmla="*/ 921351 w 2595834"/>
              <a:gd name="connsiteY4" fmla="*/ 2588245 h 2588245"/>
              <a:gd name="connsiteX5" fmla="*/ 0 w 2595834"/>
              <a:gd name="connsiteY5" fmla="*/ 2002453 h 2588245"/>
              <a:gd name="connsiteX6" fmla="*/ 0 w 2595834"/>
              <a:gd name="connsiteY6" fmla="*/ 931466 h 2588245"/>
              <a:gd name="connsiteX7" fmla="*/ 592223 w 2595834"/>
              <a:gd name="connsiteY7" fmla="*/ 0 h 2588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5834" h="2588245">
                <a:moveTo>
                  <a:pt x="1674483" y="0"/>
                </a:moveTo>
                <a:lnTo>
                  <a:pt x="2595834" y="585792"/>
                </a:lnTo>
                <a:lnTo>
                  <a:pt x="2595834" y="1656779"/>
                </a:lnTo>
                <a:lnTo>
                  <a:pt x="2003611" y="2588245"/>
                </a:lnTo>
                <a:lnTo>
                  <a:pt x="921351" y="2588245"/>
                </a:lnTo>
                <a:lnTo>
                  <a:pt x="0" y="2002453"/>
                </a:lnTo>
                <a:lnTo>
                  <a:pt x="0" y="931466"/>
                </a:lnTo>
                <a:lnTo>
                  <a:pt x="592223" y="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48AE37-F307-0CC9-A2FE-3275F94A6041}"/>
              </a:ext>
            </a:extLst>
          </p:cNvPr>
          <p:cNvSpPr/>
          <p:nvPr/>
        </p:nvSpPr>
        <p:spPr>
          <a:xfrm>
            <a:off x="7077614" y="4230188"/>
            <a:ext cx="127032" cy="27839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295441-0403-6F44-E04A-FF3ECA9B8B42}"/>
                  </a:ext>
                </a:extLst>
              </p:cNvPr>
              <p:cNvSpPr txBox="1"/>
              <p:nvPr/>
            </p:nvSpPr>
            <p:spPr>
              <a:xfrm>
                <a:off x="6007790" y="3342080"/>
                <a:ext cx="6258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295441-0403-6F44-E04A-FF3ECA9B8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790" y="3342080"/>
                <a:ext cx="625812" cy="338554"/>
              </a:xfrm>
              <a:prstGeom prst="rect">
                <a:avLst/>
              </a:prstGeom>
              <a:blipFill>
                <a:blip r:embed="rId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3F76705D-FA5B-2330-450B-417DEE001C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9896" y="3172015"/>
            <a:ext cx="2588246" cy="258824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7AD1BA1-084C-398F-C919-29A97ACE39E3}"/>
              </a:ext>
            </a:extLst>
          </p:cNvPr>
          <p:cNvSpPr/>
          <p:nvPr/>
        </p:nvSpPr>
        <p:spPr>
          <a:xfrm>
            <a:off x="10325947" y="4277554"/>
            <a:ext cx="127032" cy="27839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6498FA1-F639-268D-BA36-D37EF3177BED}"/>
                  </a:ext>
                </a:extLst>
              </p:cNvPr>
              <p:cNvSpPr txBox="1"/>
              <p:nvPr/>
            </p:nvSpPr>
            <p:spPr>
              <a:xfrm>
                <a:off x="9165964" y="3251451"/>
                <a:ext cx="4302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6498FA1-F639-268D-BA36-D37EF3177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964" y="3251451"/>
                <a:ext cx="430246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7C3AA1CF-A1DD-6CC2-6BF9-89356F6C612E}"/>
              </a:ext>
            </a:extLst>
          </p:cNvPr>
          <p:cNvSpPr/>
          <p:nvPr/>
        </p:nvSpPr>
        <p:spPr>
          <a:xfrm>
            <a:off x="10504172" y="3680634"/>
            <a:ext cx="180000" cy="18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F48318-CB3E-EC3E-A832-3C405B3EF73D}"/>
              </a:ext>
            </a:extLst>
          </p:cNvPr>
          <p:cNvSpPr txBox="1"/>
          <p:nvPr/>
        </p:nvSpPr>
        <p:spPr>
          <a:xfrm>
            <a:off x="10678203" y="34354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A50286C-DD67-839A-66BA-D7302E00C7EA}"/>
              </a:ext>
            </a:extLst>
          </p:cNvPr>
          <p:cNvSpPr/>
          <p:nvPr/>
        </p:nvSpPr>
        <p:spPr>
          <a:xfrm>
            <a:off x="7008399" y="3911294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ECB1162-0675-E63A-65D7-EDFC010B51E8}"/>
              </a:ext>
            </a:extLst>
          </p:cNvPr>
          <p:cNvSpPr/>
          <p:nvPr/>
        </p:nvSpPr>
        <p:spPr>
          <a:xfrm>
            <a:off x="7160799" y="3624782"/>
            <a:ext cx="180000" cy="1800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2C96596-EB03-D704-0037-980C3B0BE0CC}"/>
              </a:ext>
            </a:extLst>
          </p:cNvPr>
          <p:cNvSpPr/>
          <p:nvPr/>
        </p:nvSpPr>
        <p:spPr>
          <a:xfrm>
            <a:off x="7160799" y="3338270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1704CBF-FCCC-A0F8-01BD-1D651F5F58B0}"/>
              </a:ext>
            </a:extLst>
          </p:cNvPr>
          <p:cNvSpPr/>
          <p:nvPr/>
        </p:nvSpPr>
        <p:spPr>
          <a:xfrm>
            <a:off x="7355871" y="3807662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9E9004-59E1-D60E-B96E-D344858F2C88}"/>
              </a:ext>
            </a:extLst>
          </p:cNvPr>
          <p:cNvSpPr txBox="1"/>
          <p:nvPr/>
        </p:nvSpPr>
        <p:spPr>
          <a:xfrm>
            <a:off x="2338944" y="3288471"/>
            <a:ext cx="2485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Ego Vehicle</a:t>
            </a:r>
            <a:r>
              <a:rPr lang="ko-KR" altLang="en-US" sz="1200" dirty="0"/>
              <a:t>의 움직임 정보를 바탕으로 </a:t>
            </a:r>
            <a:r>
              <a:rPr lang="en-US" altLang="ko-KR" sz="1200" dirty="0"/>
              <a:t>Feature </a:t>
            </a:r>
            <a:r>
              <a:rPr lang="ko-KR" altLang="en-US" sz="1200" dirty="0"/>
              <a:t>들의 위치 조정</a:t>
            </a:r>
            <a:r>
              <a:rPr lang="en-US" altLang="ko-KR" sz="1200" baseline="30000" dirty="0"/>
              <a:t>*</a:t>
            </a:r>
            <a:endParaRPr lang="en-US" sz="12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B57659-BF91-996A-6806-D0CA8E8B2B47}"/>
              </a:ext>
            </a:extLst>
          </p:cNvPr>
          <p:cNvSpPr/>
          <p:nvPr/>
        </p:nvSpPr>
        <p:spPr>
          <a:xfrm>
            <a:off x="939846" y="3792325"/>
            <a:ext cx="4385988" cy="711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04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0E3E5-5A66-2FE4-0D9C-208CEAB48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3FBFFE-2EE0-D788-7C68-1B29B337365B}"/>
              </a:ext>
            </a:extLst>
          </p:cNvPr>
          <p:cNvSpPr/>
          <p:nvPr/>
        </p:nvSpPr>
        <p:spPr>
          <a:xfrm>
            <a:off x="4103914" y="4024410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0D7865-8EE9-9BEC-3D8A-943159589FE9}"/>
              </a:ext>
            </a:extLst>
          </p:cNvPr>
          <p:cNvSpPr/>
          <p:nvPr/>
        </p:nvSpPr>
        <p:spPr>
          <a:xfrm>
            <a:off x="1769880" y="5242016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0270B-268C-E7E0-77C0-11C34263E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BEVFormer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A7D775F-3F0F-DA9E-D8B4-28B73BA14E73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186333" cy="4351338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Temporal Self-Attention (TSA)</a:t>
            </a:r>
            <a:r>
              <a:rPr lang="ko-KR" altLang="en-US" dirty="0"/>
              <a:t> </a:t>
            </a:r>
            <a:r>
              <a:rPr lang="en-US" altLang="ko-KR" dirty="0"/>
              <a:t>←</a:t>
            </a:r>
            <a:r>
              <a:rPr lang="ko-KR" altLang="en-US" dirty="0"/>
              <a:t> </a:t>
            </a:r>
            <a:r>
              <a:rPr lang="en-US" altLang="ko-KR" dirty="0"/>
              <a:t>Deformable Attention</a:t>
            </a:r>
            <a:br>
              <a:rPr lang="en-US" altLang="ko-KR" sz="1800" dirty="0"/>
            </a:b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Picture 4" descr="A group of symbols with numbers&#10;&#10;AI-generated content may be incorrect.">
            <a:extLst>
              <a:ext uri="{FF2B5EF4-FFF2-40B4-BE49-F238E27FC236}">
                <a16:creationId xmlns:a16="http://schemas.microsoft.com/office/drawing/2014/main" id="{C9D33864-8AD6-CAE5-3C61-7AC397632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61" y="5066360"/>
            <a:ext cx="3733419" cy="604459"/>
          </a:xfrm>
          <a:prstGeom prst="rect">
            <a:avLst/>
          </a:prstGeom>
        </p:spPr>
      </p:pic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CEF86658-BE56-A5DF-CAA0-5FC923D27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842" y="2626360"/>
            <a:ext cx="6361158" cy="388165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452D1F-7BEE-3868-ABFD-A8CEBE461E4E}"/>
              </a:ext>
            </a:extLst>
          </p:cNvPr>
          <p:cNvCxnSpPr>
            <a:cxnSpLocks/>
          </p:cNvCxnSpPr>
          <p:nvPr/>
        </p:nvCxnSpPr>
        <p:spPr>
          <a:xfrm>
            <a:off x="5431365" y="2626360"/>
            <a:ext cx="0" cy="3685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Content Placeholder 5" descr="A diagram of a structure&#10;&#10;AI-generated content may be incorrect.">
            <a:extLst>
              <a:ext uri="{FF2B5EF4-FFF2-40B4-BE49-F238E27FC236}">
                <a16:creationId xmlns:a16="http://schemas.microsoft.com/office/drawing/2014/main" id="{59C5A2A5-3F3F-3077-8AFB-2D1F36A754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874" r="37661"/>
          <a:stretch/>
        </p:blipFill>
        <p:spPr>
          <a:xfrm>
            <a:off x="10203863" y="180480"/>
            <a:ext cx="1728175" cy="190650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CF74548-B8E7-6519-0C59-C25EEEA13AAC}"/>
              </a:ext>
            </a:extLst>
          </p:cNvPr>
          <p:cNvSpPr/>
          <p:nvPr/>
        </p:nvSpPr>
        <p:spPr>
          <a:xfrm>
            <a:off x="10262286" y="1408670"/>
            <a:ext cx="1519882" cy="57518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F2A28F-A57F-01E6-5F2A-F446958C4849}"/>
              </a:ext>
            </a:extLst>
          </p:cNvPr>
          <p:cNvSpPr txBox="1"/>
          <p:nvPr/>
        </p:nvSpPr>
        <p:spPr>
          <a:xfrm>
            <a:off x="5760431" y="6642556"/>
            <a:ext cx="6431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Figure :  Zhu, </a:t>
            </a:r>
            <a:r>
              <a:rPr lang="en-US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Xizhou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et al. "Deformable </a:t>
            </a:r>
            <a:r>
              <a:rPr lang="en-US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detr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: Deformable transformers for end-to-end object detection." </a:t>
            </a:r>
            <a:r>
              <a:rPr lang="en-US" sz="8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arXiv</a:t>
            </a:r>
            <a:r>
              <a:rPr lang="en-US" sz="8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preprint arXiv:2010.04159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(2020).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D92D67-04B5-0DFD-F7C1-D4ED1B006A51}"/>
              </a:ext>
            </a:extLst>
          </p:cNvPr>
          <p:cNvSpPr/>
          <p:nvPr/>
        </p:nvSpPr>
        <p:spPr>
          <a:xfrm>
            <a:off x="2037470" y="3963599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ED99CDD8-0ABC-ED7D-E446-EDD5A5FE1F9C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 rot="5400000">
            <a:off x="2650610" y="3592768"/>
            <a:ext cx="964461" cy="233403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49B2BA-427B-D99F-8C32-2853395C0E48}"/>
                  </a:ext>
                </a:extLst>
              </p:cNvPr>
              <p:cNvSpPr txBox="1"/>
              <p:nvPr/>
            </p:nvSpPr>
            <p:spPr>
              <a:xfrm>
                <a:off x="1920506" y="2913297"/>
                <a:ext cx="6258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49B2BA-427B-D99F-8C32-2853395C0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506" y="2913297"/>
                <a:ext cx="62581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symbol with black text&#10;&#10;AI-generated content may be incorrect.">
            <a:extLst>
              <a:ext uri="{FF2B5EF4-FFF2-40B4-BE49-F238E27FC236}">
                <a16:creationId xmlns:a16="http://schemas.microsoft.com/office/drawing/2014/main" id="{CF2B5A18-1A0D-49F7-74B5-A6E0B4620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3782255"/>
            <a:ext cx="4487635" cy="68025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4F04AD-1B61-2105-0757-55D1A91B2108}"/>
              </a:ext>
            </a:extLst>
          </p:cNvPr>
          <p:cNvCxnSpPr>
            <a:stCxn id="13" idx="2"/>
            <a:endCxn id="8" idx="0"/>
          </p:cNvCxnSpPr>
          <p:nvPr/>
        </p:nvCxnSpPr>
        <p:spPr>
          <a:xfrm>
            <a:off x="2233412" y="3251851"/>
            <a:ext cx="1" cy="711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CA7158-25B6-E7A2-2810-3B701DBA18AB}"/>
              </a:ext>
            </a:extLst>
          </p:cNvPr>
          <p:cNvSpPr txBox="1"/>
          <p:nvPr/>
        </p:nvSpPr>
        <p:spPr>
          <a:xfrm>
            <a:off x="2338944" y="3288471"/>
            <a:ext cx="2485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Ego Vehicle</a:t>
            </a:r>
            <a:r>
              <a:rPr lang="ko-KR" altLang="en-US" sz="1200" dirty="0"/>
              <a:t>의 움직임 정보를 바탕으로 </a:t>
            </a:r>
            <a:r>
              <a:rPr lang="en-US" altLang="ko-KR" sz="1200" dirty="0"/>
              <a:t>Feature </a:t>
            </a:r>
            <a:r>
              <a:rPr lang="ko-KR" altLang="en-US" sz="1200" dirty="0"/>
              <a:t>들의 위치 조정</a:t>
            </a:r>
            <a:r>
              <a:rPr lang="en-US" altLang="ko-KR" sz="1200" baseline="30000" dirty="0"/>
              <a:t>*</a:t>
            </a:r>
            <a:endParaRPr lang="en-US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36A45E-EE0D-546F-7F3D-1E30DF5021E8}"/>
              </a:ext>
            </a:extLst>
          </p:cNvPr>
          <p:cNvSpPr/>
          <p:nvPr/>
        </p:nvSpPr>
        <p:spPr>
          <a:xfrm>
            <a:off x="939846" y="3792325"/>
            <a:ext cx="4385988" cy="711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41E53AF-3E20-20C9-0C17-C7140E35581F}"/>
                  </a:ext>
                </a:extLst>
              </p:cNvPr>
              <p:cNvSpPr/>
              <p:nvPr/>
            </p:nvSpPr>
            <p:spPr>
              <a:xfrm>
                <a:off x="5530932" y="2705634"/>
                <a:ext cx="1223996" cy="233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Query feature at p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41E53AF-3E20-20C9-0C17-C7140E3558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932" y="2705634"/>
                <a:ext cx="1223996" cy="233680"/>
              </a:xfrm>
              <a:prstGeom prst="rect">
                <a:avLst/>
              </a:prstGeom>
              <a:blipFill>
                <a:blip r:embed="rId8"/>
                <a:stretch>
                  <a:fillRect t="-36842" r="-2062" b="-42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4DFDDC9-5DC7-0DAD-A8C4-ACF298A6FC01}"/>
                  </a:ext>
                </a:extLst>
              </p:cNvPr>
              <p:cNvSpPr/>
              <p:nvPr/>
            </p:nvSpPr>
            <p:spPr>
              <a:xfrm>
                <a:off x="5530932" y="4782605"/>
                <a:ext cx="1224000" cy="604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Input Feature Map 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1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4DFDDC9-5DC7-0DAD-A8C4-ACF298A6F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932" y="4782605"/>
                <a:ext cx="1224000" cy="604459"/>
              </a:xfrm>
              <a:prstGeom prst="rect">
                <a:avLst/>
              </a:prstGeom>
              <a:blipFill>
                <a:blip r:embed="rId9"/>
                <a:stretch>
                  <a:fillRect r="-41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3D6BDA88-9359-CBDE-A7DF-26D8CC8C1D31}"/>
              </a:ext>
            </a:extLst>
          </p:cNvPr>
          <p:cNvSpPr/>
          <p:nvPr/>
        </p:nvSpPr>
        <p:spPr>
          <a:xfrm>
            <a:off x="9797143" y="0"/>
            <a:ext cx="2394857" cy="2318658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2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E7483-2B6D-ABE9-859E-E1018E72B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18D37-7A7D-57D4-A167-A756975D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BEVFormer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3CBC0D-25A0-C176-BDF5-40F3A6F5D7B0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186333" cy="4351338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Temporal Self-Attention (TSA)</a:t>
            </a:r>
            <a:r>
              <a:rPr lang="ko-KR" altLang="en-US" dirty="0"/>
              <a:t> </a:t>
            </a:r>
            <a:r>
              <a:rPr lang="en-US" altLang="ko-KR" dirty="0"/>
              <a:t>←</a:t>
            </a:r>
            <a:r>
              <a:rPr lang="ko-KR" altLang="en-US" dirty="0"/>
              <a:t> </a:t>
            </a:r>
            <a:r>
              <a:rPr lang="en-US" altLang="ko-KR" dirty="0"/>
              <a:t>Deformable Attention</a:t>
            </a:r>
            <a:br>
              <a:rPr lang="en-US" altLang="ko-KR" sz="1800" dirty="0"/>
            </a:b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726AB668-1C57-FEE4-A996-401F65529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842" y="2626360"/>
            <a:ext cx="6361158" cy="388165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8B9EC2-87F0-027A-CA4A-02EBC0A60369}"/>
              </a:ext>
            </a:extLst>
          </p:cNvPr>
          <p:cNvCxnSpPr>
            <a:cxnSpLocks/>
          </p:cNvCxnSpPr>
          <p:nvPr/>
        </p:nvCxnSpPr>
        <p:spPr>
          <a:xfrm>
            <a:off x="5431365" y="2626360"/>
            <a:ext cx="0" cy="3685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Content Placeholder 5" descr="A diagram of a structure&#10;&#10;AI-generated content may be incorrect.">
            <a:extLst>
              <a:ext uri="{FF2B5EF4-FFF2-40B4-BE49-F238E27FC236}">
                <a16:creationId xmlns:a16="http://schemas.microsoft.com/office/drawing/2014/main" id="{999D76B2-C7C7-A504-CDA3-A21B842152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74" r="37661"/>
          <a:stretch/>
        </p:blipFill>
        <p:spPr>
          <a:xfrm>
            <a:off x="10203863" y="180480"/>
            <a:ext cx="1728175" cy="190650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F20B1B6-A1CF-558D-A83C-3CEB1C82DB4B}"/>
              </a:ext>
            </a:extLst>
          </p:cNvPr>
          <p:cNvSpPr/>
          <p:nvPr/>
        </p:nvSpPr>
        <p:spPr>
          <a:xfrm>
            <a:off x="10262286" y="1408670"/>
            <a:ext cx="1519882" cy="57518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0D0A26-816D-B32F-9738-14E0E8A2EA67}"/>
              </a:ext>
            </a:extLst>
          </p:cNvPr>
          <p:cNvSpPr txBox="1"/>
          <p:nvPr/>
        </p:nvSpPr>
        <p:spPr>
          <a:xfrm>
            <a:off x="5760431" y="6642556"/>
            <a:ext cx="6431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Figure :  Zhu, </a:t>
            </a:r>
            <a:r>
              <a:rPr lang="en-US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Xizhou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et al. "Deformable </a:t>
            </a:r>
            <a:r>
              <a:rPr lang="en-US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detr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: Deformable transformers for end-to-end object detection." </a:t>
            </a:r>
            <a:r>
              <a:rPr lang="en-US" sz="8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arXiv</a:t>
            </a:r>
            <a:r>
              <a:rPr lang="en-US" sz="8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preprint arXiv:2010.04159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(2020).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F9EF34-C9E9-9721-05F7-8076821E98D7}"/>
              </a:ext>
            </a:extLst>
          </p:cNvPr>
          <p:cNvSpPr/>
          <p:nvPr/>
        </p:nvSpPr>
        <p:spPr>
          <a:xfrm>
            <a:off x="7652657" y="4027610"/>
            <a:ext cx="1894114" cy="2068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52D1DD-66CD-11B4-592D-A0723C0E7128}"/>
              </a:ext>
            </a:extLst>
          </p:cNvPr>
          <p:cNvSpPr/>
          <p:nvPr/>
        </p:nvSpPr>
        <p:spPr>
          <a:xfrm>
            <a:off x="4103914" y="4024410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0941E4-3A6A-3995-568B-ECFC41FBBB71}"/>
              </a:ext>
            </a:extLst>
          </p:cNvPr>
          <p:cNvSpPr/>
          <p:nvPr/>
        </p:nvSpPr>
        <p:spPr>
          <a:xfrm>
            <a:off x="1769880" y="5242016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oup of symbols with numbers&#10;&#10;AI-generated content may be incorrect.">
            <a:extLst>
              <a:ext uri="{FF2B5EF4-FFF2-40B4-BE49-F238E27FC236}">
                <a16:creationId xmlns:a16="http://schemas.microsoft.com/office/drawing/2014/main" id="{2437B5E1-0052-A179-C69D-5981A211D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261" y="5066360"/>
            <a:ext cx="3733419" cy="60445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4A6E58-5119-ED81-D37C-1F02A4F45863}"/>
              </a:ext>
            </a:extLst>
          </p:cNvPr>
          <p:cNvCxnSpPr>
            <a:cxnSpLocks/>
          </p:cNvCxnSpPr>
          <p:nvPr/>
        </p:nvCxnSpPr>
        <p:spPr>
          <a:xfrm>
            <a:off x="5431365" y="2626360"/>
            <a:ext cx="0" cy="3685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732107B-ADBC-1311-07C1-345706F8D818}"/>
              </a:ext>
            </a:extLst>
          </p:cNvPr>
          <p:cNvSpPr/>
          <p:nvPr/>
        </p:nvSpPr>
        <p:spPr>
          <a:xfrm>
            <a:off x="2037470" y="3963599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2F978CB-7BC1-8AAA-AF21-AA884580F60A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5400000">
            <a:off x="2650610" y="3592768"/>
            <a:ext cx="964461" cy="233403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528FBB-B1FA-DCF2-DFE4-9B030982BD37}"/>
                  </a:ext>
                </a:extLst>
              </p:cNvPr>
              <p:cNvSpPr txBox="1"/>
              <p:nvPr/>
            </p:nvSpPr>
            <p:spPr>
              <a:xfrm>
                <a:off x="1920506" y="2913297"/>
                <a:ext cx="6258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528FBB-B1FA-DCF2-DFE4-9B030982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506" y="2913297"/>
                <a:ext cx="62581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A black symbol with black text&#10;&#10;AI-generated content may be incorrect.">
            <a:extLst>
              <a:ext uri="{FF2B5EF4-FFF2-40B4-BE49-F238E27FC236}">
                <a16:creationId xmlns:a16="http://schemas.microsoft.com/office/drawing/2014/main" id="{EB1FFD32-1B0F-CFB7-401C-6366A4F97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3782255"/>
            <a:ext cx="4487635" cy="68025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9D7B80-2562-8637-B0BC-28157B9BCA3F}"/>
              </a:ext>
            </a:extLst>
          </p:cNvPr>
          <p:cNvCxnSpPr>
            <a:stCxn id="20" idx="2"/>
            <a:endCxn id="17" idx="0"/>
          </p:cNvCxnSpPr>
          <p:nvPr/>
        </p:nvCxnSpPr>
        <p:spPr>
          <a:xfrm>
            <a:off x="2233412" y="3251851"/>
            <a:ext cx="1" cy="711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4E0496-77DD-DF6F-C919-B51DBBCFDAC1}"/>
              </a:ext>
            </a:extLst>
          </p:cNvPr>
          <p:cNvSpPr txBox="1"/>
          <p:nvPr/>
        </p:nvSpPr>
        <p:spPr>
          <a:xfrm>
            <a:off x="2338944" y="3288471"/>
            <a:ext cx="2485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Ego Vehicle</a:t>
            </a:r>
            <a:r>
              <a:rPr lang="ko-KR" altLang="en-US" sz="1200" dirty="0"/>
              <a:t>의 움직임 정보를 바탕으로 </a:t>
            </a:r>
            <a:r>
              <a:rPr lang="en-US" altLang="ko-KR" sz="1200" dirty="0"/>
              <a:t>Feature </a:t>
            </a:r>
            <a:r>
              <a:rPr lang="ko-KR" altLang="en-US" sz="1200" dirty="0"/>
              <a:t>들의 위치 조정</a:t>
            </a:r>
            <a:r>
              <a:rPr lang="en-US" altLang="ko-KR" sz="1200" baseline="30000" dirty="0"/>
              <a:t>*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1362BE-0EB7-B25D-1BBE-2015B0D6BE81}"/>
              </a:ext>
            </a:extLst>
          </p:cNvPr>
          <p:cNvSpPr/>
          <p:nvPr/>
        </p:nvSpPr>
        <p:spPr>
          <a:xfrm>
            <a:off x="3845880" y="5229760"/>
            <a:ext cx="1087287" cy="277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642B74A-62F9-B163-3C7A-5ED8D8DF9B75}"/>
                  </a:ext>
                </a:extLst>
              </p:cNvPr>
              <p:cNvSpPr/>
              <p:nvPr/>
            </p:nvSpPr>
            <p:spPr>
              <a:xfrm>
                <a:off x="5530932" y="2705634"/>
                <a:ext cx="1223996" cy="233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Query feature at p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642B74A-62F9-B163-3C7A-5ED8D8DF9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932" y="2705634"/>
                <a:ext cx="1223996" cy="233680"/>
              </a:xfrm>
              <a:prstGeom prst="rect">
                <a:avLst/>
              </a:prstGeom>
              <a:blipFill>
                <a:blip r:embed="rId8"/>
                <a:stretch>
                  <a:fillRect t="-36842" r="-2062" b="-42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E0478F1-4519-BDFE-C153-1C8F09B57D13}"/>
                  </a:ext>
                </a:extLst>
              </p:cNvPr>
              <p:cNvSpPr/>
              <p:nvPr/>
            </p:nvSpPr>
            <p:spPr>
              <a:xfrm>
                <a:off x="5530932" y="4782605"/>
                <a:ext cx="1224000" cy="604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Input Feature Map 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1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E0478F1-4519-BDFE-C153-1C8F09B57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932" y="4782605"/>
                <a:ext cx="1224000" cy="604459"/>
              </a:xfrm>
              <a:prstGeom prst="rect">
                <a:avLst/>
              </a:prstGeom>
              <a:blipFill>
                <a:blip r:embed="rId9"/>
                <a:stretch>
                  <a:fillRect r="-41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49B70A-4A74-D703-C3EC-639E7B7EB77B}"/>
                  </a:ext>
                </a:extLst>
              </p:cNvPr>
              <p:cNvSpPr txBox="1"/>
              <p:nvPr/>
            </p:nvSpPr>
            <p:spPr>
              <a:xfrm>
                <a:off x="2489897" y="5690910"/>
                <a:ext cx="2492605" cy="291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FF0000"/>
                    </a:solidFill>
                  </a:rPr>
                  <a:t>논문에선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h𝑒𝑎𝑑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=8, </m:t>
                    </m:r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𝑘𝑒𝑦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ko-KR" altLang="en-US" sz="1200" dirty="0">
                    <a:solidFill>
                      <a:srgbClr val="FF0000"/>
                    </a:solidFill>
                  </a:rPr>
                  <a:t> 사용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49B70A-4A74-D703-C3EC-639E7B7EB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97" y="5690910"/>
                <a:ext cx="2492605" cy="291618"/>
              </a:xfrm>
              <a:prstGeom prst="rect">
                <a:avLst/>
              </a:prstGeom>
              <a:blipFill>
                <a:blip r:embed="rId10"/>
                <a:stretch>
                  <a:fillRect t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C3B8F145-722A-B346-3894-DC5F1DE2AC83}"/>
              </a:ext>
            </a:extLst>
          </p:cNvPr>
          <p:cNvSpPr/>
          <p:nvPr/>
        </p:nvSpPr>
        <p:spPr>
          <a:xfrm>
            <a:off x="9715500" y="0"/>
            <a:ext cx="2476500" cy="2318658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40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DC271-4B78-0D28-FBED-1DC64E61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07EBD-C334-82A2-4DD0-CF5DAB6D1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BEVFormer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6F4B31B-028B-C253-6B5B-D932AD063CAD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186333" cy="4351338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Temporal Self-Attention (TSA)</a:t>
            </a:r>
            <a:r>
              <a:rPr lang="ko-KR" altLang="en-US" dirty="0"/>
              <a:t> </a:t>
            </a:r>
            <a:r>
              <a:rPr lang="en-US" altLang="ko-KR" dirty="0"/>
              <a:t>←</a:t>
            </a:r>
            <a:r>
              <a:rPr lang="ko-KR" altLang="en-US" dirty="0"/>
              <a:t> </a:t>
            </a:r>
            <a:r>
              <a:rPr lang="en-US" altLang="ko-KR" dirty="0"/>
              <a:t>Deformable Attention</a:t>
            </a:r>
            <a:br>
              <a:rPr lang="en-US" altLang="ko-KR" sz="1800" dirty="0"/>
            </a:b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92844528-70E7-2ACB-D2F4-C00AB1FF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842" y="2626360"/>
            <a:ext cx="6361158" cy="388165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C6D61F-367A-D5A6-2AD9-C3DC75F141D4}"/>
              </a:ext>
            </a:extLst>
          </p:cNvPr>
          <p:cNvCxnSpPr>
            <a:cxnSpLocks/>
          </p:cNvCxnSpPr>
          <p:nvPr/>
        </p:nvCxnSpPr>
        <p:spPr>
          <a:xfrm>
            <a:off x="5431365" y="2626360"/>
            <a:ext cx="0" cy="3685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Content Placeholder 5" descr="A diagram of a structure&#10;&#10;AI-generated content may be incorrect.">
            <a:extLst>
              <a:ext uri="{FF2B5EF4-FFF2-40B4-BE49-F238E27FC236}">
                <a16:creationId xmlns:a16="http://schemas.microsoft.com/office/drawing/2014/main" id="{F6DAFB86-C212-9889-A37A-68E4A99CF6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74" r="37661"/>
          <a:stretch/>
        </p:blipFill>
        <p:spPr>
          <a:xfrm>
            <a:off x="10203863" y="180480"/>
            <a:ext cx="1728175" cy="190650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3661661-3970-7E02-D042-F6592FA6105B}"/>
              </a:ext>
            </a:extLst>
          </p:cNvPr>
          <p:cNvSpPr/>
          <p:nvPr/>
        </p:nvSpPr>
        <p:spPr>
          <a:xfrm>
            <a:off x="10262286" y="1408670"/>
            <a:ext cx="1519882" cy="57518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7A752F-C021-54AA-D7C4-13D23E63C091}"/>
              </a:ext>
            </a:extLst>
          </p:cNvPr>
          <p:cNvSpPr txBox="1"/>
          <p:nvPr/>
        </p:nvSpPr>
        <p:spPr>
          <a:xfrm>
            <a:off x="5760431" y="6642556"/>
            <a:ext cx="6431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Figure :  Zhu, </a:t>
            </a:r>
            <a:r>
              <a:rPr lang="en-US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Xizhou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et al. "Deformable </a:t>
            </a:r>
            <a:r>
              <a:rPr lang="en-US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detr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: Deformable transformers for end-to-end object detection." </a:t>
            </a:r>
            <a:r>
              <a:rPr lang="en-US" sz="8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arXiv</a:t>
            </a:r>
            <a:r>
              <a:rPr lang="en-US" sz="8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preprint arXiv:2010.04159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(2020).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EAA74E-8736-67D9-93A6-C2326D43E832}"/>
              </a:ext>
            </a:extLst>
          </p:cNvPr>
          <p:cNvSpPr/>
          <p:nvPr/>
        </p:nvSpPr>
        <p:spPr>
          <a:xfrm>
            <a:off x="9128113" y="3250685"/>
            <a:ext cx="1894114" cy="2068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FEE8A4-3E9D-5498-2559-484D77CFF6D7}"/>
              </a:ext>
            </a:extLst>
          </p:cNvPr>
          <p:cNvSpPr/>
          <p:nvPr/>
        </p:nvSpPr>
        <p:spPr>
          <a:xfrm>
            <a:off x="4103914" y="4024410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511195-8F9B-023A-D639-117996147DF3}"/>
              </a:ext>
            </a:extLst>
          </p:cNvPr>
          <p:cNvSpPr/>
          <p:nvPr/>
        </p:nvSpPr>
        <p:spPr>
          <a:xfrm>
            <a:off x="1769880" y="5242016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symbols with numbers&#10;&#10;AI-generated content may be incorrect.">
            <a:extLst>
              <a:ext uri="{FF2B5EF4-FFF2-40B4-BE49-F238E27FC236}">
                <a16:creationId xmlns:a16="http://schemas.microsoft.com/office/drawing/2014/main" id="{D5571F0A-20CA-8F7F-A260-44F7A9265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261" y="5066360"/>
            <a:ext cx="3733419" cy="60445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953108-B697-E527-FD7B-DD08F8C51203}"/>
              </a:ext>
            </a:extLst>
          </p:cNvPr>
          <p:cNvCxnSpPr>
            <a:cxnSpLocks/>
          </p:cNvCxnSpPr>
          <p:nvPr/>
        </p:nvCxnSpPr>
        <p:spPr>
          <a:xfrm>
            <a:off x="5431365" y="2626360"/>
            <a:ext cx="0" cy="3685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2F597AA-C65C-45D6-D6FA-D6A60BB13444}"/>
              </a:ext>
            </a:extLst>
          </p:cNvPr>
          <p:cNvSpPr/>
          <p:nvPr/>
        </p:nvSpPr>
        <p:spPr>
          <a:xfrm>
            <a:off x="2037470" y="3963599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88214DBC-4603-A90C-EE0C-FCF7880D89A8}"/>
              </a:ext>
            </a:extLst>
          </p:cNvPr>
          <p:cNvCxnSpPr>
            <a:stCxn id="3" idx="2"/>
            <a:endCxn id="7" idx="0"/>
          </p:cNvCxnSpPr>
          <p:nvPr/>
        </p:nvCxnSpPr>
        <p:spPr>
          <a:xfrm rot="5400000">
            <a:off x="2650610" y="3592768"/>
            <a:ext cx="964461" cy="233403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1A265C-1A59-D4E3-2790-3F5B6B3C62C1}"/>
                  </a:ext>
                </a:extLst>
              </p:cNvPr>
              <p:cNvSpPr txBox="1"/>
              <p:nvPr/>
            </p:nvSpPr>
            <p:spPr>
              <a:xfrm>
                <a:off x="1920506" y="2913297"/>
                <a:ext cx="6258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1A265C-1A59-D4E3-2790-3F5B6B3C6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506" y="2913297"/>
                <a:ext cx="62581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black symbol with black text&#10;&#10;AI-generated content may be incorrect.">
            <a:extLst>
              <a:ext uri="{FF2B5EF4-FFF2-40B4-BE49-F238E27FC236}">
                <a16:creationId xmlns:a16="http://schemas.microsoft.com/office/drawing/2014/main" id="{EED7476B-6242-9118-757C-F9DA92664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3782255"/>
            <a:ext cx="4487635" cy="68025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060B88-75CF-FB66-EE08-F8E77D2F0E38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>
            <a:off x="2233412" y="3251851"/>
            <a:ext cx="1" cy="711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A00F1E9-CFC0-C6EF-140A-FA306F783FC6}"/>
              </a:ext>
            </a:extLst>
          </p:cNvPr>
          <p:cNvSpPr txBox="1"/>
          <p:nvPr/>
        </p:nvSpPr>
        <p:spPr>
          <a:xfrm>
            <a:off x="2338944" y="3288471"/>
            <a:ext cx="2485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Ego Vehicle</a:t>
            </a:r>
            <a:r>
              <a:rPr lang="ko-KR" altLang="en-US" sz="1200" dirty="0"/>
              <a:t>의 움직임 정보를 바탕으로 </a:t>
            </a:r>
            <a:r>
              <a:rPr lang="en-US" altLang="ko-KR" sz="1200" dirty="0"/>
              <a:t>Feature </a:t>
            </a:r>
            <a:r>
              <a:rPr lang="ko-KR" altLang="en-US" sz="1200" dirty="0"/>
              <a:t>들의 위치 조정</a:t>
            </a:r>
            <a:r>
              <a:rPr lang="en-US" altLang="ko-KR" sz="1200" baseline="30000" dirty="0"/>
              <a:t>*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D4DAF6-B8EE-734B-2A29-9FF9292378A7}"/>
              </a:ext>
            </a:extLst>
          </p:cNvPr>
          <p:cNvSpPr/>
          <p:nvPr/>
        </p:nvSpPr>
        <p:spPr>
          <a:xfrm>
            <a:off x="3289390" y="5084834"/>
            <a:ext cx="1653678" cy="604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42DA9F8-6F71-AEF4-77F8-BFF90F19C900}"/>
                  </a:ext>
                </a:extLst>
              </p:cNvPr>
              <p:cNvSpPr/>
              <p:nvPr/>
            </p:nvSpPr>
            <p:spPr>
              <a:xfrm>
                <a:off x="5530932" y="2705634"/>
                <a:ext cx="1223996" cy="233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Query feature at p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42DA9F8-6F71-AEF4-77F8-BFF90F19C9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932" y="2705634"/>
                <a:ext cx="1223996" cy="233680"/>
              </a:xfrm>
              <a:prstGeom prst="rect">
                <a:avLst/>
              </a:prstGeom>
              <a:blipFill>
                <a:blip r:embed="rId8"/>
                <a:stretch>
                  <a:fillRect t="-36842" r="-2062" b="-42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25ED0A3-EB3D-0BF7-E3FF-0FAD1B06BC96}"/>
                  </a:ext>
                </a:extLst>
              </p:cNvPr>
              <p:cNvSpPr/>
              <p:nvPr/>
            </p:nvSpPr>
            <p:spPr>
              <a:xfrm>
                <a:off x="5530932" y="4782605"/>
                <a:ext cx="1224000" cy="604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Input Feature Map 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1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25ED0A3-EB3D-0BF7-E3FF-0FAD1B06B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932" y="4782605"/>
                <a:ext cx="1224000" cy="604459"/>
              </a:xfrm>
              <a:prstGeom prst="rect">
                <a:avLst/>
              </a:prstGeom>
              <a:blipFill>
                <a:blip r:embed="rId9"/>
                <a:stretch>
                  <a:fillRect r="-41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DB121A-A143-550D-AD15-608DA7809CD4}"/>
                  </a:ext>
                </a:extLst>
              </p:cNvPr>
              <p:cNvSpPr txBox="1"/>
              <p:nvPr/>
            </p:nvSpPr>
            <p:spPr>
              <a:xfrm>
                <a:off x="2489897" y="5690910"/>
                <a:ext cx="2492605" cy="291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FF0000"/>
                    </a:solidFill>
                  </a:rPr>
                  <a:t>논문에선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h𝑒𝑎𝑑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=8, </m:t>
                    </m:r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𝑘𝑒𝑦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ko-KR" altLang="en-US" sz="1200" dirty="0">
                    <a:solidFill>
                      <a:srgbClr val="FF0000"/>
                    </a:solidFill>
                  </a:rPr>
                  <a:t> 사용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DB121A-A143-550D-AD15-608DA7809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97" y="5690910"/>
                <a:ext cx="2492605" cy="291618"/>
              </a:xfrm>
              <a:prstGeom prst="rect">
                <a:avLst/>
              </a:prstGeom>
              <a:blipFill>
                <a:blip r:embed="rId10"/>
                <a:stretch>
                  <a:fillRect t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6FA178F4-FBA8-A377-8902-5F6B551F2B09}"/>
              </a:ext>
            </a:extLst>
          </p:cNvPr>
          <p:cNvSpPr/>
          <p:nvPr/>
        </p:nvSpPr>
        <p:spPr>
          <a:xfrm>
            <a:off x="9584871" y="0"/>
            <a:ext cx="2607129" cy="2318658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49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5C136-7348-9E41-888A-7363453A0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2DBF-8BD4-9F7C-FCF3-083B60CF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BEVFormer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E37C54-9EAE-087B-D598-2D7D79B71D3C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186333" cy="4351338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Temporal Self-Attention (TSA)</a:t>
            </a:r>
            <a:r>
              <a:rPr lang="ko-KR" altLang="en-US" dirty="0"/>
              <a:t> </a:t>
            </a:r>
            <a:r>
              <a:rPr lang="en-US" altLang="ko-KR" dirty="0"/>
              <a:t>←</a:t>
            </a:r>
            <a:r>
              <a:rPr lang="ko-KR" altLang="en-US" dirty="0"/>
              <a:t> </a:t>
            </a:r>
            <a:r>
              <a:rPr lang="en-US" altLang="ko-KR" dirty="0"/>
              <a:t>Deformable Attention</a:t>
            </a:r>
            <a:br>
              <a:rPr lang="en-US" altLang="ko-KR" sz="1800" dirty="0"/>
            </a:b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10A19E-69EB-E281-E256-A0C3AB89CBE5}"/>
              </a:ext>
            </a:extLst>
          </p:cNvPr>
          <p:cNvGrpSpPr/>
          <p:nvPr/>
        </p:nvGrpSpPr>
        <p:grpSpPr>
          <a:xfrm>
            <a:off x="5530932" y="2626360"/>
            <a:ext cx="6661068" cy="3881654"/>
            <a:chOff x="5229932" y="2430246"/>
            <a:chExt cx="6661068" cy="3881654"/>
          </a:xfrm>
        </p:grpSpPr>
        <p:pic>
          <p:nvPicPr>
            <p:cNvPr id="6" name="Picture 5" descr="A diagram of a diagram&#10;&#10;AI-generated content may be incorrect.">
              <a:extLst>
                <a:ext uri="{FF2B5EF4-FFF2-40B4-BE49-F238E27FC236}">
                  <a16:creationId xmlns:a16="http://schemas.microsoft.com/office/drawing/2014/main" id="{4C5B914A-1ED5-A2D8-7F93-D9D67FC8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842" y="2430246"/>
              <a:ext cx="6361158" cy="38816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058AC26-64C5-0BEE-F4B6-91B5C95F607B}"/>
                    </a:ext>
                  </a:extLst>
                </p:cNvPr>
                <p:cNvSpPr/>
                <p:nvPr/>
              </p:nvSpPr>
              <p:spPr>
                <a:xfrm>
                  <a:off x="5229932" y="2509520"/>
                  <a:ext cx="1223996" cy="2336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Query feature at p 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058AC26-64C5-0BEE-F4B6-91B5C95F60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932" y="2509520"/>
                  <a:ext cx="1223996" cy="233680"/>
                </a:xfrm>
                <a:prstGeom prst="rect">
                  <a:avLst/>
                </a:prstGeom>
                <a:blipFill>
                  <a:blip r:embed="rId4"/>
                  <a:stretch>
                    <a:fillRect t="-36842" r="-2062" b="-4210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C5B2F20-4364-772F-4A2B-36051578221E}"/>
                    </a:ext>
                  </a:extLst>
                </p:cNvPr>
                <p:cNvSpPr/>
                <p:nvPr/>
              </p:nvSpPr>
              <p:spPr>
                <a:xfrm>
                  <a:off x="5229932" y="4586491"/>
                  <a:ext cx="1224000" cy="604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Input Feature Map :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C5B2F20-4364-772F-4A2B-360515782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932" y="4586491"/>
                  <a:ext cx="1224000" cy="604459"/>
                </a:xfrm>
                <a:prstGeom prst="rect">
                  <a:avLst/>
                </a:prstGeom>
                <a:blipFill>
                  <a:blip r:embed="rId5"/>
                  <a:stretch>
                    <a:fillRect r="-4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8CC5B-7C55-23DB-00B8-3D6D9E9F0C26}"/>
              </a:ext>
            </a:extLst>
          </p:cNvPr>
          <p:cNvCxnSpPr>
            <a:cxnSpLocks/>
          </p:cNvCxnSpPr>
          <p:nvPr/>
        </p:nvCxnSpPr>
        <p:spPr>
          <a:xfrm>
            <a:off x="5431365" y="2626360"/>
            <a:ext cx="0" cy="3685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Content Placeholder 5" descr="A diagram of a structure&#10;&#10;AI-generated content may be incorrect.">
            <a:extLst>
              <a:ext uri="{FF2B5EF4-FFF2-40B4-BE49-F238E27FC236}">
                <a16:creationId xmlns:a16="http://schemas.microsoft.com/office/drawing/2014/main" id="{C6C0AE69-4159-334D-2C6F-C31B2946C33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874" r="37661"/>
          <a:stretch/>
        </p:blipFill>
        <p:spPr>
          <a:xfrm>
            <a:off x="10203863" y="180480"/>
            <a:ext cx="1728175" cy="190650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085B153-19B0-B998-14CF-19F1899D8194}"/>
              </a:ext>
            </a:extLst>
          </p:cNvPr>
          <p:cNvSpPr/>
          <p:nvPr/>
        </p:nvSpPr>
        <p:spPr>
          <a:xfrm>
            <a:off x="10262286" y="1408670"/>
            <a:ext cx="1519882" cy="57518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835770-AEF0-0E62-5C2F-E0C2C1E4E448}"/>
              </a:ext>
            </a:extLst>
          </p:cNvPr>
          <p:cNvSpPr txBox="1"/>
          <p:nvPr/>
        </p:nvSpPr>
        <p:spPr>
          <a:xfrm>
            <a:off x="5760431" y="6642556"/>
            <a:ext cx="6431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Figure :  Zhu, </a:t>
            </a:r>
            <a:r>
              <a:rPr lang="en-US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Xizhou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et al. "Deformable </a:t>
            </a:r>
            <a:r>
              <a:rPr lang="en-US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detr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: Deformable transformers for end-to-end object detection." </a:t>
            </a:r>
            <a:r>
              <a:rPr lang="en-US" sz="8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arXiv</a:t>
            </a:r>
            <a:r>
              <a:rPr lang="en-US" sz="8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preprint arXiv:2010.04159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(2020).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F1DA7D9-0EE3-9036-6320-722BD8427686}"/>
              </a:ext>
            </a:extLst>
          </p:cNvPr>
          <p:cNvSpPr/>
          <p:nvPr/>
        </p:nvSpPr>
        <p:spPr>
          <a:xfrm flipV="1">
            <a:off x="9128113" y="5319074"/>
            <a:ext cx="2965916" cy="776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A00DD9-CE96-C1C6-CB87-809EC3A10E85}"/>
              </a:ext>
            </a:extLst>
          </p:cNvPr>
          <p:cNvSpPr/>
          <p:nvPr/>
        </p:nvSpPr>
        <p:spPr>
          <a:xfrm>
            <a:off x="4103914" y="4024410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1A9740-8865-AD3B-85A4-FB1716772568}"/>
              </a:ext>
            </a:extLst>
          </p:cNvPr>
          <p:cNvSpPr/>
          <p:nvPr/>
        </p:nvSpPr>
        <p:spPr>
          <a:xfrm>
            <a:off x="1769880" y="5242016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symbols with numbers&#10;&#10;AI-generated content may be incorrect.">
            <a:extLst>
              <a:ext uri="{FF2B5EF4-FFF2-40B4-BE49-F238E27FC236}">
                <a16:creationId xmlns:a16="http://schemas.microsoft.com/office/drawing/2014/main" id="{0546B16B-4A9F-B279-8FC0-FFB02294F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261" y="5066360"/>
            <a:ext cx="3733419" cy="60445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9BA589-A4A8-6B9D-90AF-4312BFE87E3B}"/>
              </a:ext>
            </a:extLst>
          </p:cNvPr>
          <p:cNvCxnSpPr>
            <a:cxnSpLocks/>
          </p:cNvCxnSpPr>
          <p:nvPr/>
        </p:nvCxnSpPr>
        <p:spPr>
          <a:xfrm>
            <a:off x="5431365" y="2626360"/>
            <a:ext cx="0" cy="36855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384BC5C-2021-C480-A6EE-2AC2E4BEAC69}"/>
              </a:ext>
            </a:extLst>
          </p:cNvPr>
          <p:cNvSpPr/>
          <p:nvPr/>
        </p:nvSpPr>
        <p:spPr>
          <a:xfrm>
            <a:off x="2037470" y="3963599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56AA29E-4EE3-6A7B-865C-0A8AD92D04A8}"/>
              </a:ext>
            </a:extLst>
          </p:cNvPr>
          <p:cNvCxnSpPr>
            <a:stCxn id="3" idx="2"/>
            <a:endCxn id="7" idx="0"/>
          </p:cNvCxnSpPr>
          <p:nvPr/>
        </p:nvCxnSpPr>
        <p:spPr>
          <a:xfrm rot="5400000">
            <a:off x="2650610" y="3592768"/>
            <a:ext cx="964461" cy="233403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0DBEA9-AD61-EFE2-97EE-120D0CBBA87E}"/>
                  </a:ext>
                </a:extLst>
              </p:cNvPr>
              <p:cNvSpPr txBox="1"/>
              <p:nvPr/>
            </p:nvSpPr>
            <p:spPr>
              <a:xfrm>
                <a:off x="1920506" y="2913297"/>
                <a:ext cx="6258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0DBEA9-AD61-EFE2-97EE-120D0CBBA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506" y="2913297"/>
                <a:ext cx="62581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black symbol with black text&#10;&#10;AI-generated content may be incorrect.">
            <a:extLst>
              <a:ext uri="{FF2B5EF4-FFF2-40B4-BE49-F238E27FC236}">
                <a16:creationId xmlns:a16="http://schemas.microsoft.com/office/drawing/2014/main" id="{F7C03DC8-3832-F9A2-4BE9-109BC5199F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199" y="3782255"/>
            <a:ext cx="4487635" cy="68025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6A9C73-7D42-5773-7BE9-F53FB119F748}"/>
              </a:ext>
            </a:extLst>
          </p:cNvPr>
          <p:cNvCxnSpPr>
            <a:stCxn id="13" idx="2"/>
            <a:endCxn id="10" idx="0"/>
          </p:cNvCxnSpPr>
          <p:nvPr/>
        </p:nvCxnSpPr>
        <p:spPr>
          <a:xfrm>
            <a:off x="2233412" y="3251851"/>
            <a:ext cx="1" cy="711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70CE13A-9CD3-73F4-D6DA-AD92C7E38C7A}"/>
              </a:ext>
            </a:extLst>
          </p:cNvPr>
          <p:cNvSpPr txBox="1"/>
          <p:nvPr/>
        </p:nvSpPr>
        <p:spPr>
          <a:xfrm>
            <a:off x="2338944" y="3288471"/>
            <a:ext cx="2485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Ego Vehicle</a:t>
            </a:r>
            <a:r>
              <a:rPr lang="ko-KR" altLang="en-US" sz="1200" dirty="0"/>
              <a:t>의 움직임 정보를 바탕으로 </a:t>
            </a:r>
            <a:r>
              <a:rPr lang="en-US" altLang="ko-KR" sz="1200" dirty="0"/>
              <a:t>Feature </a:t>
            </a:r>
            <a:r>
              <a:rPr lang="ko-KR" altLang="en-US" sz="1200" dirty="0"/>
              <a:t>들의 위치 조정</a:t>
            </a:r>
            <a:r>
              <a:rPr lang="en-US" altLang="ko-KR" sz="1200" baseline="30000" dirty="0"/>
              <a:t>*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C37B14-23DD-8428-17B2-DC7B3F62958F}"/>
              </a:ext>
            </a:extLst>
          </p:cNvPr>
          <p:cNvSpPr/>
          <p:nvPr/>
        </p:nvSpPr>
        <p:spPr>
          <a:xfrm>
            <a:off x="2685384" y="5084834"/>
            <a:ext cx="2257684" cy="604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0E579C-37E0-CBA1-0BA7-E1CD5636BAEF}"/>
                  </a:ext>
                </a:extLst>
              </p:cNvPr>
              <p:cNvSpPr txBox="1"/>
              <p:nvPr/>
            </p:nvSpPr>
            <p:spPr>
              <a:xfrm>
                <a:off x="2489897" y="5690910"/>
                <a:ext cx="2492605" cy="291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rgbClr val="FF0000"/>
                    </a:solidFill>
                  </a:rPr>
                  <a:t>논문에선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h𝑒𝑎𝑑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=8, </m:t>
                    </m:r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𝑘𝑒𝑦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ko-KR" altLang="en-US" sz="1200" dirty="0">
                    <a:solidFill>
                      <a:srgbClr val="FF0000"/>
                    </a:solidFill>
                  </a:rPr>
                  <a:t> 사용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0E579C-37E0-CBA1-0BA7-E1CD5636B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97" y="5690910"/>
                <a:ext cx="2492605" cy="291618"/>
              </a:xfrm>
              <a:prstGeom prst="rect">
                <a:avLst/>
              </a:prstGeom>
              <a:blipFill>
                <a:blip r:embed="rId10"/>
                <a:stretch>
                  <a:fillRect t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E419617-961C-C0C9-0878-FD4942660A2D}"/>
              </a:ext>
            </a:extLst>
          </p:cNvPr>
          <p:cNvSpPr/>
          <p:nvPr/>
        </p:nvSpPr>
        <p:spPr>
          <a:xfrm>
            <a:off x="10024532" y="0"/>
            <a:ext cx="2167468" cy="2318658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03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1E40F-9151-8DDA-24F3-BB8886E53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95CD3B-936F-9D3A-E9A2-BC2E77595347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186333" cy="4351338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Spatial Cross-Attention (SCA)</a:t>
            </a:r>
            <a:br>
              <a:rPr lang="en-US" altLang="ko-KR" sz="1800" dirty="0"/>
            </a:b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84A4-B84B-BBE2-DA8F-4684CCBA6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BEVFormer</a:t>
            </a:r>
            <a:endParaRPr lang="en-US" dirty="0"/>
          </a:p>
        </p:txBody>
      </p:sp>
      <p:pic>
        <p:nvPicPr>
          <p:cNvPr id="5" name="Content Placeholder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E88EAAF-FBC2-D33D-2408-7BD8B4E068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74" r="37661"/>
          <a:stretch/>
        </p:blipFill>
        <p:spPr>
          <a:xfrm>
            <a:off x="10203863" y="180480"/>
            <a:ext cx="1728175" cy="19065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20ED84-6E1A-C68F-4CE9-97E9C699F2E2}"/>
              </a:ext>
            </a:extLst>
          </p:cNvPr>
          <p:cNvSpPr/>
          <p:nvPr/>
        </p:nvSpPr>
        <p:spPr>
          <a:xfrm flipV="1">
            <a:off x="10262286" y="1013253"/>
            <a:ext cx="1519882" cy="25949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5D1EACD-6F1C-D74F-25F0-1BC2BB260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732788"/>
            <a:ext cx="7772400" cy="3040896"/>
          </a:xfrm>
          <a:prstGeom prst="rect">
            <a:avLst/>
          </a:prstGeom>
        </p:spPr>
      </p:pic>
      <p:pic>
        <p:nvPicPr>
          <p:cNvPr id="29" name="Content Placeholder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F25C7F3-419E-92D3-C037-2B98D9677B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176" t="78215" r="44417" b="12880"/>
          <a:stretch/>
        </p:blipFill>
        <p:spPr>
          <a:xfrm>
            <a:off x="5208752" y="4548228"/>
            <a:ext cx="755869" cy="313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9C4EF9-0FFF-063D-387A-F20FE6AB9492}"/>
                  </a:ext>
                </a:extLst>
              </p:cNvPr>
              <p:cNvSpPr txBox="1"/>
              <p:nvPr/>
            </p:nvSpPr>
            <p:spPr>
              <a:xfrm>
                <a:off x="4825098" y="4842544"/>
                <a:ext cx="1523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dirty="0"/>
                  <a:t>Temporal Self-Attention</a:t>
                </a:r>
                <a:r>
                  <a:rPr lang="ko-KR" altLang="en-US" sz="700" dirty="0"/>
                  <a:t> 이 적용된 </a:t>
                </a:r>
                <a:endParaRPr lang="en-US" altLang="ko-KR" sz="700" dirty="0"/>
              </a:p>
              <a:p>
                <a:pPr algn="ctr"/>
                <a:r>
                  <a:rPr lang="en-US" altLang="ko-KR" sz="700" dirty="0"/>
                  <a:t>BEV Query </a:t>
                </a:r>
                <a14:m>
                  <m:oMath xmlns:m="http://schemas.openxmlformats.org/officeDocument/2006/math">
                    <m:r>
                      <a:rPr lang="en-US" altLang="ko-KR" sz="7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7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sz="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7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9C4EF9-0FFF-063D-387A-F20FE6AB9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098" y="4842544"/>
                <a:ext cx="1523174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7D2F2016-729B-27FA-82FD-191866AE7D23}"/>
              </a:ext>
            </a:extLst>
          </p:cNvPr>
          <p:cNvSpPr/>
          <p:nvPr/>
        </p:nvSpPr>
        <p:spPr>
          <a:xfrm>
            <a:off x="8586719" y="0"/>
            <a:ext cx="3605281" cy="2318658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11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63DCD-858D-06A5-41A4-F8A3C898C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5C0EA9-31F5-E954-3A57-6BD84205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32788"/>
            <a:ext cx="7772400" cy="3040896"/>
          </a:xfrm>
          <a:prstGeom prst="rect">
            <a:avLst/>
          </a:prstGeom>
        </p:spPr>
      </p:pic>
      <p:pic>
        <p:nvPicPr>
          <p:cNvPr id="7" name="Content Placeholder 5" descr="A diagram of a structure&#10;&#10;AI-generated content may be incorrect.">
            <a:extLst>
              <a:ext uri="{FF2B5EF4-FFF2-40B4-BE49-F238E27FC236}">
                <a16:creationId xmlns:a16="http://schemas.microsoft.com/office/drawing/2014/main" id="{51CE69D6-AE57-9CA0-00EB-6625B220E1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176" t="78215" r="44417" b="12880"/>
          <a:stretch/>
        </p:blipFill>
        <p:spPr>
          <a:xfrm>
            <a:off x="5208752" y="4548228"/>
            <a:ext cx="755869" cy="313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F46EEE-92CD-D34E-CADD-2A9F379A9F52}"/>
                  </a:ext>
                </a:extLst>
              </p:cNvPr>
              <p:cNvSpPr txBox="1"/>
              <p:nvPr/>
            </p:nvSpPr>
            <p:spPr>
              <a:xfrm>
                <a:off x="4825098" y="4842544"/>
                <a:ext cx="1523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dirty="0"/>
                  <a:t>Temporal Self-Attention</a:t>
                </a:r>
                <a:r>
                  <a:rPr lang="ko-KR" altLang="en-US" sz="700" dirty="0"/>
                  <a:t> 이 적용된 </a:t>
                </a:r>
                <a:endParaRPr lang="en-US" altLang="ko-KR" sz="700" dirty="0"/>
              </a:p>
              <a:p>
                <a:pPr algn="ctr"/>
                <a:r>
                  <a:rPr lang="en-US" altLang="ko-KR" sz="700" dirty="0"/>
                  <a:t>BEV Query </a:t>
                </a:r>
                <a14:m>
                  <m:oMath xmlns:m="http://schemas.openxmlformats.org/officeDocument/2006/math">
                    <m:r>
                      <a:rPr lang="en-US" altLang="ko-KR" sz="7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7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sz="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7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F46EEE-92CD-D34E-CADD-2A9F379A9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098" y="4842544"/>
                <a:ext cx="1523174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26CA55-D527-A9C1-ECC9-DD7FAC83D415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186333" cy="4351338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Spatial Cross-Attention (SCA)</a:t>
            </a:r>
            <a:br>
              <a:rPr lang="en-US" altLang="ko-KR" sz="1800" dirty="0"/>
            </a:b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C302C-78BA-3E27-DAA6-A6EF97D2C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BEVFormer</a:t>
            </a:r>
            <a:endParaRPr lang="en-US" dirty="0"/>
          </a:p>
        </p:txBody>
      </p:sp>
      <p:pic>
        <p:nvPicPr>
          <p:cNvPr id="5" name="Content Placeholder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19C8D36-219E-AFB9-1E97-2AC19125FD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74" r="37661"/>
          <a:stretch/>
        </p:blipFill>
        <p:spPr>
          <a:xfrm>
            <a:off x="10203863" y="180480"/>
            <a:ext cx="1728175" cy="19065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9C6702-E4A8-2EEB-3C65-71896D1C7975}"/>
              </a:ext>
            </a:extLst>
          </p:cNvPr>
          <p:cNvSpPr/>
          <p:nvPr/>
        </p:nvSpPr>
        <p:spPr>
          <a:xfrm flipV="1">
            <a:off x="10262286" y="1013253"/>
            <a:ext cx="1519882" cy="25949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7B6010-EF19-CBFF-1A33-9D2A8CA3E9FE}"/>
              </a:ext>
            </a:extLst>
          </p:cNvPr>
          <p:cNvSpPr/>
          <p:nvPr/>
        </p:nvSpPr>
        <p:spPr>
          <a:xfrm>
            <a:off x="2065106" y="2732788"/>
            <a:ext cx="2208943" cy="3113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BB643D-F415-3776-7CF2-764C16BC862E}"/>
              </a:ext>
            </a:extLst>
          </p:cNvPr>
          <p:cNvSpPr/>
          <p:nvPr/>
        </p:nvSpPr>
        <p:spPr>
          <a:xfrm>
            <a:off x="6986642" y="2772047"/>
            <a:ext cx="3037890" cy="1776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6189E6-E160-D06A-1760-088707F55029}"/>
                  </a:ext>
                </a:extLst>
              </p:cNvPr>
              <p:cNvSpPr txBox="1"/>
              <p:nvPr/>
            </p:nvSpPr>
            <p:spPr>
              <a:xfrm>
                <a:off x="7739380" y="2343827"/>
                <a:ext cx="2374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FF0000"/>
                    </a:solidFill>
                  </a:rPr>
                  <a:t>1. 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Hit Views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h𝑖𝑡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srgbClr val="FF0000"/>
                    </a:solidFill>
                  </a:rPr>
                  <a:t> 선정</a:t>
                </a:r>
                <a:endParaRPr lang="en-US" altLang="ko-KR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6189E6-E160-D06A-1760-088707F55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380" y="2343827"/>
                <a:ext cx="2374817" cy="369332"/>
              </a:xfrm>
              <a:prstGeom prst="rect">
                <a:avLst/>
              </a:prstGeom>
              <a:blipFill>
                <a:blip r:embed="rId6"/>
                <a:stretch>
                  <a:fillRect l="-212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4DFFA65-AB68-B4F4-C7C1-E90FC6768CE5}"/>
              </a:ext>
            </a:extLst>
          </p:cNvPr>
          <p:cNvSpPr txBox="1"/>
          <p:nvPr/>
        </p:nvSpPr>
        <p:spPr>
          <a:xfrm>
            <a:off x="2026081" y="5942568"/>
            <a:ext cx="6194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sz="1800" b="1" dirty="0">
                <a:solidFill>
                  <a:srgbClr val="FF0000"/>
                </a:solidFill>
              </a:rPr>
              <a:t>. </a:t>
            </a:r>
            <a:r>
              <a:rPr lang="en-US" altLang="ko-KR" sz="1800" dirty="0">
                <a:solidFill>
                  <a:srgbClr val="FF0000"/>
                </a:solidFill>
              </a:rPr>
              <a:t>BEV Query</a:t>
            </a:r>
            <a:r>
              <a:rPr lang="ko-KR" altLang="en-US" sz="1800" dirty="0">
                <a:solidFill>
                  <a:srgbClr val="FF0000"/>
                </a:solidFill>
              </a:rPr>
              <a:t>와 </a:t>
            </a:r>
            <a:r>
              <a:rPr lang="en-US" altLang="ko-KR" sz="1800" dirty="0">
                <a:solidFill>
                  <a:srgbClr val="FF0000"/>
                </a:solidFill>
              </a:rPr>
              <a:t>Multi-Camera Feature </a:t>
            </a:r>
            <a:r>
              <a:rPr lang="ko-KR" altLang="en-US" sz="1800" dirty="0">
                <a:solidFill>
                  <a:srgbClr val="FF0000"/>
                </a:solidFill>
              </a:rPr>
              <a:t>간의 </a:t>
            </a:r>
            <a:r>
              <a:rPr lang="en-US" altLang="ko-KR" sz="1800" dirty="0">
                <a:solidFill>
                  <a:srgbClr val="FF0000"/>
                </a:solidFill>
              </a:rPr>
              <a:t>Cross-Attention</a:t>
            </a:r>
            <a:br>
              <a:rPr lang="en-US" altLang="ko-KR" sz="1800" dirty="0">
                <a:solidFill>
                  <a:srgbClr val="FF0000"/>
                </a:solidFill>
              </a:rPr>
            </a:br>
            <a:r>
              <a:rPr lang="en-US" altLang="ko-KR" sz="1800" dirty="0">
                <a:solidFill>
                  <a:srgbClr val="FF0000"/>
                </a:solidFill>
              </a:rPr>
              <a:t>     (</a:t>
            </a:r>
            <a:r>
              <a:rPr lang="en-US" altLang="ko-KR" dirty="0">
                <a:solidFill>
                  <a:srgbClr val="FF0000"/>
                </a:solidFill>
              </a:rPr>
              <a:t>Multi-Scale Deformable Attention)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A41262-74D2-7721-9C34-79F45B840E59}"/>
              </a:ext>
            </a:extLst>
          </p:cNvPr>
          <p:cNvSpPr/>
          <p:nvPr/>
        </p:nvSpPr>
        <p:spPr>
          <a:xfrm>
            <a:off x="8586719" y="0"/>
            <a:ext cx="3605281" cy="2318658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73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17127-4F89-D8ED-DA0A-FAEEDAAE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BA894723-08AE-6B4E-4C3F-C7D6FA43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153" y="118282"/>
            <a:ext cx="3594100" cy="1917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F833CFB-9D02-49F5-F092-58028A0F7B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825625"/>
                <a:ext cx="5888922" cy="4351338"/>
              </a:xfrm>
              <a:prstGeom prst="rect">
                <a:avLst/>
              </a:prstGeom>
            </p:spPr>
            <p:txBody>
              <a:bodyPr vert="horz" lIns="9000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Spatial Cross-Attention (SCA)</a:t>
                </a:r>
                <a:endParaRPr lang="en-US" altLang="ko-KR" sz="1800" dirty="0"/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ko-KR" sz="1800" b="1" dirty="0"/>
                  <a:t>Hit Views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𝓥</m:t>
                        </m:r>
                      </m:e>
                      <m:sub>
                        <m:r>
                          <a:rPr lang="en-US" altLang="ko-KR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𝒉𝒊𝒕</m:t>
                        </m:r>
                      </m:sub>
                    </m:sSub>
                  </m:oMath>
                </a14:m>
                <a:r>
                  <a:rPr lang="ko-KR" altLang="en-US" sz="1800" b="1" dirty="0"/>
                  <a:t>선정</a:t>
                </a:r>
                <a:br>
                  <a:rPr lang="en-US" altLang="ko-KR" sz="1800" dirty="0"/>
                </a:br>
                <a:br>
                  <a:rPr lang="en-US" altLang="ko-KR" sz="1800" dirty="0"/>
                </a:br>
                <a:r>
                  <a:rPr lang="en-US" altLang="ko-KR" sz="1800" dirty="0"/>
                  <a:t>BEV Query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 </a:t>
                </a:r>
                <a:r>
                  <a:rPr lang="ko-KR" altLang="en-US" sz="1800" dirty="0"/>
                  <a:t>의 각 </a:t>
                </a:r>
                <a:r>
                  <a:rPr lang="en-US" altLang="ko-KR" sz="1800" dirty="0"/>
                  <a:t>Point </a:t>
                </a:r>
                <a:r>
                  <a:rPr lang="ko-KR" altLang="en-US" sz="1800" dirty="0" err="1"/>
                  <a:t>에</a:t>
                </a:r>
                <a:r>
                  <a:rPr lang="ko-KR" altLang="en-US" sz="1800" dirty="0"/>
                  <a:t> 대응되는 </a:t>
                </a:r>
                <a:r>
                  <a:rPr lang="en-US" altLang="ko-KR" sz="1800" dirty="0"/>
                  <a:t>Camera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Image </a:t>
                </a:r>
                <a:r>
                  <a:rPr lang="ko-KR" altLang="en-US" sz="1800" dirty="0"/>
                  <a:t>의 </a:t>
                </a:r>
                <a:r>
                  <a:rPr lang="en-US" altLang="ko-KR" sz="1800" dirty="0"/>
                  <a:t>Feature </a:t>
                </a:r>
                <a:r>
                  <a:rPr lang="ko-KR" altLang="en-US" sz="1800" dirty="0"/>
                  <a:t>만을 사용하기 위함</a:t>
                </a:r>
                <a:br>
                  <a:rPr lang="en-US" altLang="ko-KR" sz="1800" dirty="0"/>
                </a:br>
                <a:endParaRPr lang="en-US" altLang="ko-KR" sz="1800" dirty="0"/>
              </a:p>
              <a:p>
                <a:pPr marL="1371600" lvl="2" indent="-457200">
                  <a:lnSpc>
                    <a:spcPct val="100000"/>
                  </a:lnSpc>
                  <a:buFont typeface="+mj-lt"/>
                  <a:buAutoNum type="alphaLcPeriod"/>
                </a:pPr>
                <a:r>
                  <a:rPr lang="en-US" altLang="ko-KR" sz="1800" dirty="0"/>
                  <a:t>Grid </a:t>
                </a:r>
                <a:r>
                  <a:rPr lang="ko-KR" altLang="en-US" sz="1800" dirty="0"/>
                  <a:t>내 </a:t>
                </a:r>
                <a:r>
                  <a:rPr lang="en-US" altLang="ko-KR" sz="1800" dirty="0"/>
                  <a:t>Point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800" dirty="0"/>
                  <a:t> </a:t>
                </a:r>
                <a:r>
                  <a:rPr lang="ko-KR" altLang="en-US" sz="1800" dirty="0"/>
                  <a:t>의 실제 거리 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ko-KR" sz="18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b="1" dirty="0"/>
                  <a:t> </a:t>
                </a:r>
                <a:endParaRPr lang="en-US" altLang="ko-KR" sz="1800" b="1" dirty="0"/>
              </a:p>
              <a:p>
                <a:pPr marL="1371600" lvl="2" indent="-457200">
                  <a:lnSpc>
                    <a:spcPct val="100000"/>
                  </a:lnSpc>
                  <a:buFont typeface="+mj-lt"/>
                  <a:buAutoNum type="alphaLcPeriod"/>
                </a:pPr>
                <a:r>
                  <a:rPr lang="ko-KR" altLang="en-US" sz="1800" dirty="0"/>
                  <a:t>높이 정보를 고려하기 위해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altLang="ko-KR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8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ko-KR" sz="18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altLang="ko-KR" sz="18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sSub>
                          <m:sSub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𝒓𝒆𝒇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ko-KR" altLang="en-US" sz="1800" dirty="0"/>
                  <a:t> </a:t>
                </a:r>
                <a:r>
                  <a:rPr lang="ko-KR" altLang="en-US" sz="1800" dirty="0" err="1"/>
                  <a:t>를</a:t>
                </a:r>
                <a:r>
                  <a:rPr lang="ko-KR" altLang="en-US" sz="1800" dirty="0"/>
                  <a:t> 추가</a:t>
                </a:r>
                <a:endParaRPr lang="en-US" altLang="ko-KR" sz="1800" dirty="0"/>
              </a:p>
              <a:p>
                <a:pPr marL="1371600" lvl="2" indent="-457200">
                  <a:lnSpc>
                    <a:spcPct val="100000"/>
                  </a:lnSpc>
                  <a:buFont typeface="+mj-lt"/>
                  <a:buAutoNum type="alphaLcPeriod"/>
                </a:pPr>
                <a:r>
                  <a:rPr lang="en-US" altLang="ko-KR" sz="1800" dirty="0"/>
                  <a:t>Camera</a:t>
                </a:r>
                <a:r>
                  <a:rPr lang="ko-KR" altLang="en-US" sz="1800" dirty="0"/>
                  <a:t>의 </a:t>
                </a:r>
                <a:r>
                  <a:rPr lang="en-US" altLang="ko-KR" sz="1800" dirty="0"/>
                  <a:t>Extrinsic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&amp; Intrinsic </a:t>
                </a:r>
                <a:r>
                  <a:rPr lang="ko-KR" altLang="en-US" sz="1800" dirty="0"/>
                  <a:t>정보를 바탕으로 계산된 </a:t>
                </a:r>
                <a:r>
                  <a:rPr lang="en-US" altLang="ko-KR" sz="1800" b="1" dirty="0"/>
                  <a:t>Projection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ko-KR" altLang="en-US" sz="1800" dirty="0"/>
                  <a:t> </a:t>
                </a:r>
                <a:r>
                  <a:rPr lang="ko-KR" altLang="en-US" sz="1800" dirty="0" err="1"/>
                  <a:t>를</a:t>
                </a:r>
                <a:r>
                  <a:rPr lang="ko-KR" altLang="en-US" sz="1800" dirty="0"/>
                  <a:t> 사용하여 각 </a:t>
                </a:r>
                <a:r>
                  <a:rPr lang="en-US" altLang="ko-KR" sz="1800" dirty="0"/>
                  <a:t>Camera</a:t>
                </a:r>
                <a:r>
                  <a:rPr lang="ko-KR" altLang="en-US" sz="1800" dirty="0"/>
                  <a:t>의 </a:t>
                </a:r>
                <a:r>
                  <a:rPr lang="en-US" altLang="ko-KR" sz="1800" dirty="0"/>
                  <a:t>2D </a:t>
                </a:r>
                <a:r>
                  <a:rPr lang="ko-KR" altLang="en-US" sz="1800" dirty="0"/>
                  <a:t>이미지에 투영</a:t>
                </a:r>
                <a:endParaRPr lang="en-US" sz="1800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F833CFB-9D02-49F5-F092-58028A0F7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25625"/>
                <a:ext cx="5888922" cy="4351338"/>
              </a:xfrm>
              <a:prstGeom prst="rect">
                <a:avLst/>
              </a:prstGeom>
              <a:blipFill>
                <a:blip r:embed="rId4"/>
                <a:stretch>
                  <a:fillRect l="-1720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A49F8EA-A503-8008-EA29-533310E07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BEVFormer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5E7693-011F-E725-1697-B1320DA666DA}"/>
              </a:ext>
            </a:extLst>
          </p:cNvPr>
          <p:cNvSpPr/>
          <p:nvPr/>
        </p:nvSpPr>
        <p:spPr>
          <a:xfrm flipV="1">
            <a:off x="8582327" y="949338"/>
            <a:ext cx="1519882" cy="25949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9" name="Picture 8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2FC12517-6B55-4F54-56E8-E16268BD6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289" y="5537216"/>
            <a:ext cx="4468834" cy="780700"/>
          </a:xfrm>
          <a:prstGeom prst="rect">
            <a:avLst/>
          </a:prstGeom>
        </p:spPr>
      </p:pic>
      <p:pic>
        <p:nvPicPr>
          <p:cNvPr id="18" name="Picture 17" descr="A collage of a street&#10;&#10;AI-generated content may be incorrect.">
            <a:extLst>
              <a:ext uri="{FF2B5EF4-FFF2-40B4-BE49-F238E27FC236}">
                <a16:creationId xmlns:a16="http://schemas.microsoft.com/office/drawing/2014/main" id="{64772FAF-4761-F61D-CB73-96801975B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169" y="2305930"/>
            <a:ext cx="5094869" cy="1922986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09ED10B-004B-360B-A0F7-4394BD9D218F}"/>
              </a:ext>
            </a:extLst>
          </p:cNvPr>
          <p:cNvSpPr>
            <a:spLocks noChangeAspect="1"/>
          </p:cNvSpPr>
          <p:nvPr/>
        </p:nvSpPr>
        <p:spPr>
          <a:xfrm>
            <a:off x="8426969" y="3917033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33B933-7CDB-09B8-1AAD-FDAA6AD12646}"/>
              </a:ext>
            </a:extLst>
          </p:cNvPr>
          <p:cNvSpPr>
            <a:spLocks noChangeAspect="1"/>
          </p:cNvSpPr>
          <p:nvPr/>
        </p:nvSpPr>
        <p:spPr>
          <a:xfrm>
            <a:off x="7028016" y="2924479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CBAC66C-BD72-E620-9D4C-6823A8EE77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6702" y="4709221"/>
            <a:ext cx="2328865" cy="2328865"/>
          </a:xfrm>
          <a:prstGeom prst="rect">
            <a:avLst/>
          </a:prstGeom>
          <a:scene3d>
            <a:camera prst="orthographicFront">
              <a:rot lat="3319280" lon="17360863" rev="17479621"/>
            </a:camera>
            <a:lightRig rig="threePt" dir="t"/>
          </a:scene3d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2EA2D65C-0251-C235-0295-14BFB87FE122}"/>
              </a:ext>
            </a:extLst>
          </p:cNvPr>
          <p:cNvSpPr>
            <a:spLocks noChangeAspect="1"/>
          </p:cNvSpPr>
          <p:nvPr/>
        </p:nvSpPr>
        <p:spPr>
          <a:xfrm>
            <a:off x="9085863" y="5652668"/>
            <a:ext cx="108000" cy="10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78663A-2FD1-4E32-D374-8F7552F66941}"/>
              </a:ext>
            </a:extLst>
          </p:cNvPr>
          <p:cNvSpPr>
            <a:spLocks noChangeAspect="1"/>
          </p:cNvSpPr>
          <p:nvPr/>
        </p:nvSpPr>
        <p:spPr>
          <a:xfrm>
            <a:off x="9085863" y="5477200"/>
            <a:ext cx="108000" cy="10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8E9B70E-105D-9107-858D-AA520327DFD5}"/>
              </a:ext>
            </a:extLst>
          </p:cNvPr>
          <p:cNvSpPr>
            <a:spLocks noChangeAspect="1"/>
          </p:cNvSpPr>
          <p:nvPr/>
        </p:nvSpPr>
        <p:spPr>
          <a:xfrm>
            <a:off x="9085863" y="5301732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1796245-B480-45B1-435A-A03AD210FA50}"/>
              </a:ext>
            </a:extLst>
          </p:cNvPr>
          <p:cNvSpPr>
            <a:spLocks noChangeAspect="1"/>
          </p:cNvSpPr>
          <p:nvPr/>
        </p:nvSpPr>
        <p:spPr>
          <a:xfrm>
            <a:off x="9085863" y="5129487"/>
            <a:ext cx="108000" cy="10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4815868-8DEA-F21F-8E29-F8C558155E87}"/>
              </a:ext>
            </a:extLst>
          </p:cNvPr>
          <p:cNvCxnSpPr>
            <a:cxnSpLocks/>
            <a:stCxn id="28" idx="1"/>
            <a:endCxn id="19" idx="5"/>
          </p:cNvCxnSpPr>
          <p:nvPr/>
        </p:nvCxnSpPr>
        <p:spPr>
          <a:xfrm flipH="1" flipV="1">
            <a:off x="8519153" y="4009217"/>
            <a:ext cx="582526" cy="1308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FE1E45-AEB5-C0D7-4B56-7BE375AD9F40}"/>
              </a:ext>
            </a:extLst>
          </p:cNvPr>
          <p:cNvCxnSpPr>
            <a:cxnSpLocks/>
            <a:stCxn id="28" idx="1"/>
            <a:endCxn id="20" idx="4"/>
          </p:cNvCxnSpPr>
          <p:nvPr/>
        </p:nvCxnSpPr>
        <p:spPr>
          <a:xfrm flipH="1" flipV="1">
            <a:off x="7082016" y="3032479"/>
            <a:ext cx="2019663" cy="22850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AA3EEDE-B14E-30DF-FB9A-CD93537B88B2}"/>
              </a:ext>
            </a:extLst>
          </p:cNvPr>
          <p:cNvSpPr txBox="1"/>
          <p:nvPr/>
        </p:nvSpPr>
        <p:spPr>
          <a:xfrm>
            <a:off x="7857818" y="2351896"/>
            <a:ext cx="661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cam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B2C510-404E-4DC7-C3E4-5132621AAEBC}"/>
              </a:ext>
            </a:extLst>
          </p:cNvPr>
          <p:cNvSpPr txBox="1"/>
          <p:nvPr/>
        </p:nvSpPr>
        <p:spPr>
          <a:xfrm>
            <a:off x="9539802" y="2351895"/>
            <a:ext cx="661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cam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C24C76-9CD7-3792-755D-A5856AD6F204}"/>
              </a:ext>
            </a:extLst>
          </p:cNvPr>
          <p:cNvSpPr txBox="1"/>
          <p:nvPr/>
        </p:nvSpPr>
        <p:spPr>
          <a:xfrm>
            <a:off x="11270703" y="2351895"/>
            <a:ext cx="661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cam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A8A744-A26C-CD99-A0C4-A5D7EA31F218}"/>
              </a:ext>
            </a:extLst>
          </p:cNvPr>
          <p:cNvSpPr txBox="1"/>
          <p:nvPr/>
        </p:nvSpPr>
        <p:spPr>
          <a:xfrm>
            <a:off x="7876993" y="3268964"/>
            <a:ext cx="661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cam 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80C418-F6E8-CC2D-0EE0-D1E65F930F33}"/>
              </a:ext>
            </a:extLst>
          </p:cNvPr>
          <p:cNvSpPr txBox="1"/>
          <p:nvPr/>
        </p:nvSpPr>
        <p:spPr>
          <a:xfrm>
            <a:off x="9558977" y="3268963"/>
            <a:ext cx="661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cam 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1A3FFB-3C1E-C77F-596A-433A42E28EF4}"/>
              </a:ext>
            </a:extLst>
          </p:cNvPr>
          <p:cNvSpPr txBox="1"/>
          <p:nvPr/>
        </p:nvSpPr>
        <p:spPr>
          <a:xfrm>
            <a:off x="11289878" y="3268963"/>
            <a:ext cx="661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cam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0E634B-5661-66BA-CD51-F2A59FC535B2}"/>
                  </a:ext>
                </a:extLst>
              </p:cNvPr>
              <p:cNvSpPr txBox="1"/>
              <p:nvPr/>
            </p:nvSpPr>
            <p:spPr>
              <a:xfrm>
                <a:off x="9172406" y="5129487"/>
                <a:ext cx="1225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0E634B-5661-66BA-CD51-F2A59FC53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06" y="5129487"/>
                <a:ext cx="1225464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189FD30-4D71-3EB4-B3BF-404AF5F2F3CA}"/>
                  </a:ext>
                </a:extLst>
              </p:cNvPr>
              <p:cNvSpPr txBox="1"/>
              <p:nvPr/>
            </p:nvSpPr>
            <p:spPr>
              <a:xfrm>
                <a:off x="8889174" y="6174996"/>
                <a:ext cx="1443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BEV Query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189FD30-4D71-3EB4-B3BF-404AF5F2F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174" y="6174996"/>
                <a:ext cx="1443537" cy="369332"/>
              </a:xfrm>
              <a:prstGeom prst="rect">
                <a:avLst/>
              </a:prstGeom>
              <a:blipFill>
                <a:blip r:embed="rId9"/>
                <a:stretch>
                  <a:fillRect l="-260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F557A106-2581-8E4A-FB23-0DA05D0AB3E9}"/>
              </a:ext>
            </a:extLst>
          </p:cNvPr>
          <p:cNvSpPr/>
          <p:nvPr/>
        </p:nvSpPr>
        <p:spPr>
          <a:xfrm>
            <a:off x="6844055" y="2323330"/>
            <a:ext cx="1738111" cy="945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2A9C97-71EF-9D56-D87E-449D6F4FFBC5}"/>
              </a:ext>
            </a:extLst>
          </p:cNvPr>
          <p:cNvSpPr/>
          <p:nvPr/>
        </p:nvSpPr>
        <p:spPr>
          <a:xfrm>
            <a:off x="6844308" y="3258564"/>
            <a:ext cx="1738111" cy="945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10C4A2-1AA3-2E3F-C079-2AE1EA2A96E2}"/>
                  </a:ext>
                </a:extLst>
              </p:cNvPr>
              <p:cNvSpPr txBox="1"/>
              <p:nvPr/>
            </p:nvSpPr>
            <p:spPr>
              <a:xfrm>
                <a:off x="7252950" y="2794633"/>
                <a:ext cx="808817" cy="304279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US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US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10C4A2-1AA3-2E3F-C079-2AE1EA2A9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950" y="2794633"/>
                <a:ext cx="808817" cy="304279"/>
              </a:xfrm>
              <a:prstGeom prst="rect">
                <a:avLst/>
              </a:prstGeom>
              <a:blipFill>
                <a:blip r:embed="rId10"/>
                <a:stretch>
                  <a:fillRect r="-6250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8D19966-DFAA-E5BE-B694-BD234A7474ED}"/>
                  </a:ext>
                </a:extLst>
              </p:cNvPr>
              <p:cNvSpPr txBox="1"/>
              <p:nvPr/>
            </p:nvSpPr>
            <p:spPr>
              <a:xfrm>
                <a:off x="7680594" y="3579926"/>
                <a:ext cx="808817" cy="304279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𝟒𝟑</m:t>
                          </m:r>
                        </m:sub>
                      </m:sSub>
                      <m:r>
                        <a:rPr lang="en-US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𝟒𝟑</m:t>
                          </m:r>
                        </m:sub>
                      </m:sSub>
                      <m:r>
                        <a:rPr lang="en-US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8D19966-DFAA-E5BE-B694-BD234A747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594" y="3579926"/>
                <a:ext cx="808817" cy="304279"/>
              </a:xfrm>
              <a:prstGeom prst="rect">
                <a:avLst/>
              </a:prstGeom>
              <a:blipFill>
                <a:blip r:embed="rId11"/>
                <a:stretch>
                  <a:fillRect r="-6154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E4F7AAA-D833-CF4E-F8A6-B0FC37A4BFC5}"/>
                  </a:ext>
                </a:extLst>
              </p:cNvPr>
              <p:cNvSpPr txBox="1"/>
              <p:nvPr/>
            </p:nvSpPr>
            <p:spPr>
              <a:xfrm>
                <a:off x="8044304" y="4524226"/>
                <a:ext cx="451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E4F7AAA-D833-CF4E-F8A6-B0FC37A4B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304" y="4524226"/>
                <a:ext cx="45153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2AD113E-CF52-FB92-FEB7-64F1FAEAE698}"/>
                  </a:ext>
                </a:extLst>
              </p:cNvPr>
              <p:cNvSpPr txBox="1"/>
              <p:nvPr/>
            </p:nvSpPr>
            <p:spPr>
              <a:xfrm>
                <a:off x="8788533" y="4422213"/>
                <a:ext cx="451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2AD113E-CF52-FB92-FEB7-64F1FAEA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533" y="4422213"/>
                <a:ext cx="45153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D142FBE7-5CAC-6262-A5BB-BC3AA3610368}"/>
              </a:ext>
            </a:extLst>
          </p:cNvPr>
          <p:cNvSpPr/>
          <p:nvPr/>
        </p:nvSpPr>
        <p:spPr>
          <a:xfrm flipV="1">
            <a:off x="10250261" y="187338"/>
            <a:ext cx="1780871" cy="896394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BE1229EA-AEF0-2C70-323C-0556E683426A}"/>
              </a:ext>
            </a:extLst>
          </p:cNvPr>
          <p:cNvSpPr/>
          <p:nvPr/>
        </p:nvSpPr>
        <p:spPr>
          <a:xfrm>
            <a:off x="8426969" y="0"/>
            <a:ext cx="3765031" cy="2031903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27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FDA33-D214-744E-A40B-11CD986AC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362B1-5196-DA5E-32E8-EC39AAFD437F}"/>
              </a:ext>
            </a:extLst>
          </p:cNvPr>
          <p:cNvSpPr/>
          <p:nvPr/>
        </p:nvSpPr>
        <p:spPr>
          <a:xfrm>
            <a:off x="4637314" y="3275855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AB6EE-61CE-568B-22DF-1517D2C3D565}"/>
              </a:ext>
            </a:extLst>
          </p:cNvPr>
          <p:cNvSpPr/>
          <p:nvPr/>
        </p:nvSpPr>
        <p:spPr>
          <a:xfrm>
            <a:off x="1606594" y="4319287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BE153-5FEA-3D4C-7E38-F0337993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BEVFormer</a:t>
            </a:r>
            <a:endParaRPr lang="en-US" dirty="0"/>
          </a:p>
        </p:txBody>
      </p:sp>
      <p:pic>
        <p:nvPicPr>
          <p:cNvPr id="5" name="Content Placeholder 5" descr="A diagram of a structure&#10;&#10;AI-generated content may be incorrect.">
            <a:extLst>
              <a:ext uri="{FF2B5EF4-FFF2-40B4-BE49-F238E27FC236}">
                <a16:creationId xmlns:a16="http://schemas.microsoft.com/office/drawing/2014/main" id="{BFA62B36-098C-51DA-E0BA-9ED73C6496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3" r="37661"/>
          <a:stretch/>
        </p:blipFill>
        <p:spPr>
          <a:xfrm>
            <a:off x="8880529" y="180480"/>
            <a:ext cx="3051509" cy="19065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2EE1B6-A86B-27F8-F749-2B56FABFD78A}"/>
              </a:ext>
            </a:extLst>
          </p:cNvPr>
          <p:cNvSpPr/>
          <p:nvPr/>
        </p:nvSpPr>
        <p:spPr>
          <a:xfrm flipV="1">
            <a:off x="10262286" y="1013253"/>
            <a:ext cx="1519882" cy="25949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E3BE44-3508-9678-94ED-78EB4D2E62C4}"/>
              </a:ext>
            </a:extLst>
          </p:cNvPr>
          <p:cNvSpPr/>
          <p:nvPr/>
        </p:nvSpPr>
        <p:spPr>
          <a:xfrm flipV="1">
            <a:off x="8880529" y="219752"/>
            <a:ext cx="1275620" cy="1906502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30D6512-2265-064E-A181-E30A077129CB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888922" cy="1203198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Spatial Cross-Attention (SCA)</a:t>
            </a:r>
            <a:endParaRPr lang="en-US" altLang="ko-KR" sz="1800" dirty="0"/>
          </a:p>
          <a:p>
            <a:pPr marL="914400" lvl="1" indent="-457200">
              <a:lnSpc>
                <a:spcPct val="100000"/>
              </a:lnSpc>
              <a:buFont typeface="+mj-lt"/>
              <a:buAutoNum type="arabicPeriod" startAt="2"/>
            </a:pPr>
            <a:r>
              <a:rPr lang="en-US" altLang="ko-KR" sz="1800" b="1" dirty="0"/>
              <a:t>BEV Query</a:t>
            </a:r>
            <a:r>
              <a:rPr lang="ko-KR" altLang="en-US" sz="1800" b="1" dirty="0"/>
              <a:t>와 </a:t>
            </a:r>
            <a:r>
              <a:rPr lang="en-US" altLang="ko-KR" sz="1800" b="1" dirty="0"/>
              <a:t>Multi-Camera Feature </a:t>
            </a:r>
            <a:r>
              <a:rPr lang="ko-KR" altLang="en-US" sz="1800" b="1" dirty="0"/>
              <a:t>간의 </a:t>
            </a:r>
            <a:r>
              <a:rPr lang="en-US" altLang="ko-KR" sz="1800" b="1" dirty="0"/>
              <a:t>Cross-Attention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0A03E-2108-7B87-73A9-71AA469D5190}"/>
                  </a:ext>
                </a:extLst>
              </p:cNvPr>
              <p:cNvSpPr txBox="1"/>
              <p:nvPr/>
            </p:nvSpPr>
            <p:spPr>
              <a:xfrm>
                <a:off x="1744283" y="3008667"/>
                <a:ext cx="5191742" cy="74475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SCA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𝒱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h𝑖𝑡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𝒱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h𝑖𝑡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sup>
                            <m:e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MSDeformAttn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</m:t>
                              </m:r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0A03E-2108-7B87-73A9-71AA469D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283" y="3008667"/>
                <a:ext cx="5191742" cy="744756"/>
              </a:xfrm>
              <a:prstGeom prst="rect">
                <a:avLst/>
              </a:prstGeom>
              <a:blipFill>
                <a:blip r:embed="rId4"/>
                <a:stretch>
                  <a:fillRect t="-84746" b="-137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0A69A-BDEC-AE86-015C-69F7BF47D8F9}"/>
                  </a:ext>
                </a:extLst>
              </p:cNvPr>
              <p:cNvSpPr txBox="1"/>
              <p:nvPr/>
            </p:nvSpPr>
            <p:spPr>
              <a:xfrm>
                <a:off x="954579" y="4068352"/>
                <a:ext cx="6139629" cy="740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MSDeformAttn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{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𝒲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𝒜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𝑖𝑗𝑙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𝒲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</m:acc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+∆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𝑖𝑗𝑙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0A69A-BDEC-AE86-015C-69F7BF47D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79" y="4068352"/>
                <a:ext cx="6139629" cy="740331"/>
              </a:xfrm>
              <a:prstGeom prst="rect">
                <a:avLst/>
              </a:prstGeom>
              <a:blipFill>
                <a:blip r:embed="rId5"/>
                <a:stretch>
                  <a:fillRect t="-84746" b="-138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0638B0EE-7F16-2907-147E-F596750BB390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5400000">
            <a:off x="2922754" y="2408783"/>
            <a:ext cx="790287" cy="30307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4668FA5-BFCA-C25F-3199-7DD3BD2F99D4}"/>
              </a:ext>
            </a:extLst>
          </p:cNvPr>
          <p:cNvGrpSpPr/>
          <p:nvPr/>
        </p:nvGrpSpPr>
        <p:grpSpPr>
          <a:xfrm>
            <a:off x="8206353" y="2665792"/>
            <a:ext cx="3985647" cy="3881654"/>
            <a:chOff x="5229932" y="2430246"/>
            <a:chExt cx="3985647" cy="3881654"/>
          </a:xfrm>
        </p:grpSpPr>
        <p:pic>
          <p:nvPicPr>
            <p:cNvPr id="11" name="Picture 10" descr="A diagram of a diagram&#10;&#10;AI-generated content may be incorrect.">
              <a:extLst>
                <a:ext uri="{FF2B5EF4-FFF2-40B4-BE49-F238E27FC236}">
                  <a16:creationId xmlns:a16="http://schemas.microsoft.com/office/drawing/2014/main" id="{32D99229-AE39-6881-70E7-52F5DEBA5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42059"/>
            <a:stretch/>
          </p:blipFill>
          <p:spPr>
            <a:xfrm>
              <a:off x="5529842" y="2430246"/>
              <a:ext cx="3685737" cy="38816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C0B78C0-0A61-5074-DC82-28B314EC4B05}"/>
                    </a:ext>
                  </a:extLst>
                </p:cNvPr>
                <p:cNvSpPr/>
                <p:nvPr/>
              </p:nvSpPr>
              <p:spPr>
                <a:xfrm>
                  <a:off x="5229932" y="2509520"/>
                  <a:ext cx="1223996" cy="2336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Query feature at p 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C0B78C0-0A61-5074-DC82-28B314EC4B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932" y="2509520"/>
                  <a:ext cx="1223996" cy="233680"/>
                </a:xfrm>
                <a:prstGeom prst="rect">
                  <a:avLst/>
                </a:prstGeom>
                <a:blipFill>
                  <a:blip r:embed="rId7"/>
                  <a:stretch>
                    <a:fillRect t="-36842" r="-1031" b="-4210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B0B4214-41D1-94DD-B01F-83D161738163}"/>
                    </a:ext>
                  </a:extLst>
                </p:cNvPr>
                <p:cNvSpPr/>
                <p:nvPr/>
              </p:nvSpPr>
              <p:spPr>
                <a:xfrm>
                  <a:off x="5229932" y="4586491"/>
                  <a:ext cx="1224000" cy="604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Input Feature Map :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B0B4214-41D1-94DD-B01F-83D1617381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932" y="4586491"/>
                  <a:ext cx="1224000" cy="604459"/>
                </a:xfrm>
                <a:prstGeom prst="rect">
                  <a:avLst/>
                </a:prstGeom>
                <a:blipFill>
                  <a:blip r:embed="rId8"/>
                  <a:stretch>
                    <a:fillRect r="-4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F01ED81-31CE-1597-11E0-783B88C6A9B1}"/>
                  </a:ext>
                </a:extLst>
              </p:cNvPr>
              <p:cNvSpPr/>
              <p:nvPr/>
            </p:nvSpPr>
            <p:spPr>
              <a:xfrm>
                <a:off x="8586719" y="3037448"/>
                <a:ext cx="1687259" cy="9956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acc>
                        <m:accPr>
                          <m:chr m:val="̂"/>
                          <m:ctrlP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</m:acc>
                    </m:oMath>
                  </m:oMathPara>
                </a14:m>
                <a:endParaRPr lang="en-US" sz="9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sz="9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</m:acc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0≤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9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en-US" sz="9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</m:acc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F01ED81-31CE-1597-11E0-783B88C6A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719" y="3037448"/>
                <a:ext cx="1687259" cy="9956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9F430B2-099A-4F0B-003A-5BE91589B1BF}"/>
              </a:ext>
            </a:extLst>
          </p:cNvPr>
          <p:cNvSpPr txBox="1"/>
          <p:nvPr/>
        </p:nvSpPr>
        <p:spPr>
          <a:xfrm>
            <a:off x="5760431" y="6642556"/>
            <a:ext cx="6431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Figure :  Zhu, </a:t>
            </a:r>
            <a:r>
              <a:rPr lang="en-US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Xizhou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et al. "Deformable </a:t>
            </a:r>
            <a:r>
              <a:rPr lang="en-US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detr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: Deformable transformers for end-to-end object detection." </a:t>
            </a:r>
            <a:r>
              <a:rPr lang="en-US" sz="8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arXiv</a:t>
            </a:r>
            <a:r>
              <a:rPr lang="en-US" sz="8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preprint arXiv:2010.04159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(2020).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1D5993-BE8B-59A4-7C39-AB1618A0B8DE}"/>
              </a:ext>
            </a:extLst>
          </p:cNvPr>
          <p:cNvSpPr/>
          <p:nvPr/>
        </p:nvSpPr>
        <p:spPr>
          <a:xfrm>
            <a:off x="8586719" y="0"/>
            <a:ext cx="3605281" cy="2318658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6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32088-BD48-AE06-0F3E-5876B275F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9FA746-3C2E-DED2-9126-B5891488843F}"/>
                  </a:ext>
                </a:extLst>
              </p:cNvPr>
              <p:cNvSpPr txBox="1"/>
              <p:nvPr/>
            </p:nvSpPr>
            <p:spPr>
              <a:xfrm>
                <a:off x="1744283" y="3008667"/>
                <a:ext cx="5191742" cy="74475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SCA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𝒱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h𝑖𝑡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𝒱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h𝑖𝑡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sup>
                            <m:e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MSDeformAttn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</m:t>
                              </m:r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9FA746-3C2E-DED2-9126-B5891488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283" y="3008667"/>
                <a:ext cx="5191742" cy="744756"/>
              </a:xfrm>
              <a:prstGeom prst="rect">
                <a:avLst/>
              </a:prstGeom>
              <a:blipFill>
                <a:blip r:embed="rId3"/>
                <a:stretch>
                  <a:fillRect t="-84746" b="-137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128DC0D-9E86-0F4E-45AE-44F9B49A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BEVFormer</a:t>
            </a:r>
            <a:endParaRPr lang="en-US" dirty="0"/>
          </a:p>
        </p:txBody>
      </p:sp>
      <p:pic>
        <p:nvPicPr>
          <p:cNvPr id="5" name="Content Placeholder 5" descr="A diagram of a structure&#10;&#10;AI-generated content may be incorrect.">
            <a:extLst>
              <a:ext uri="{FF2B5EF4-FFF2-40B4-BE49-F238E27FC236}">
                <a16:creationId xmlns:a16="http://schemas.microsoft.com/office/drawing/2014/main" id="{10140C79-547E-6749-92C3-4D69F75BA7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83" r="37661"/>
          <a:stretch/>
        </p:blipFill>
        <p:spPr>
          <a:xfrm>
            <a:off x="8880529" y="180480"/>
            <a:ext cx="3051509" cy="19065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C5A17A-1983-B478-7714-2BC3B06D520F}"/>
              </a:ext>
            </a:extLst>
          </p:cNvPr>
          <p:cNvSpPr/>
          <p:nvPr/>
        </p:nvSpPr>
        <p:spPr>
          <a:xfrm flipV="1">
            <a:off x="10262286" y="1013253"/>
            <a:ext cx="1519882" cy="25949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3052FD-EE1B-EA90-4563-2E28C83158C8}"/>
              </a:ext>
            </a:extLst>
          </p:cNvPr>
          <p:cNvSpPr/>
          <p:nvPr/>
        </p:nvSpPr>
        <p:spPr>
          <a:xfrm flipV="1">
            <a:off x="8880529" y="219752"/>
            <a:ext cx="1275620" cy="1906502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7D9C9A-3697-7D8C-68F0-4A8B9B8C8389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888922" cy="1203198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Spatial Cross-Attention (SCA)</a:t>
            </a:r>
            <a:endParaRPr lang="en-US" altLang="ko-KR" sz="1800" dirty="0"/>
          </a:p>
          <a:p>
            <a:pPr marL="914400" lvl="1" indent="-457200">
              <a:lnSpc>
                <a:spcPct val="100000"/>
              </a:lnSpc>
              <a:buFont typeface="+mj-lt"/>
              <a:buAutoNum type="arabicPeriod" startAt="2"/>
            </a:pPr>
            <a:r>
              <a:rPr lang="en-US" altLang="ko-KR" sz="1800" b="1" dirty="0"/>
              <a:t>BEV Query</a:t>
            </a:r>
            <a:r>
              <a:rPr lang="ko-KR" altLang="en-US" sz="1800" b="1" dirty="0"/>
              <a:t>와 </a:t>
            </a:r>
            <a:r>
              <a:rPr lang="en-US" altLang="ko-KR" sz="1800" b="1" dirty="0"/>
              <a:t>Multi-Camera Feature </a:t>
            </a:r>
            <a:r>
              <a:rPr lang="ko-KR" altLang="en-US" sz="1800" b="1" dirty="0"/>
              <a:t>간의 </a:t>
            </a:r>
            <a:r>
              <a:rPr lang="en-US" altLang="ko-KR" sz="1800" b="1" dirty="0"/>
              <a:t>Cross-Attention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3A02A95-D645-C04A-C2B2-5A156C0EC637}"/>
              </a:ext>
            </a:extLst>
          </p:cNvPr>
          <p:cNvGrpSpPr/>
          <p:nvPr/>
        </p:nvGrpSpPr>
        <p:grpSpPr>
          <a:xfrm>
            <a:off x="1542428" y="4323691"/>
            <a:ext cx="1744997" cy="963033"/>
            <a:chOff x="6844055" y="2299890"/>
            <a:chExt cx="1744997" cy="963033"/>
          </a:xfrm>
        </p:grpSpPr>
        <p:pic>
          <p:nvPicPr>
            <p:cNvPr id="47" name="Picture 46" descr="A collage of a street&#10;&#10;AI-generated content may be incorrect.">
              <a:extLst>
                <a:ext uri="{FF2B5EF4-FFF2-40B4-BE49-F238E27FC236}">
                  <a16:creationId xmlns:a16="http://schemas.microsoft.com/office/drawing/2014/main" id="{4AD4BC97-F521-AD21-4E39-D5EE2AB25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65885" b="49920"/>
            <a:stretch/>
          </p:blipFill>
          <p:spPr>
            <a:xfrm>
              <a:off x="6844055" y="2299890"/>
              <a:ext cx="1738111" cy="9630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C85A15E-13D2-BB01-280A-A1AFE1B8A953}"/>
                </a:ext>
              </a:extLst>
            </p:cNvPr>
            <p:cNvSpPr txBox="1"/>
            <p:nvPr/>
          </p:nvSpPr>
          <p:spPr>
            <a:xfrm>
              <a:off x="7864704" y="2345856"/>
              <a:ext cx="6613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cam 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CF1984-4F5E-5FEF-3F4C-A0B3EDECC6EA}"/>
                </a:ext>
              </a:extLst>
            </p:cNvPr>
            <p:cNvSpPr/>
            <p:nvPr/>
          </p:nvSpPr>
          <p:spPr>
            <a:xfrm>
              <a:off x="6850941" y="2317290"/>
              <a:ext cx="1738111" cy="9456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854DDE-C5D4-ED55-EE04-83710B66C3CD}"/>
              </a:ext>
            </a:extLst>
          </p:cNvPr>
          <p:cNvGrpSpPr/>
          <p:nvPr/>
        </p:nvGrpSpPr>
        <p:grpSpPr>
          <a:xfrm>
            <a:off x="1542175" y="5519443"/>
            <a:ext cx="1745503" cy="973432"/>
            <a:chOff x="6843802" y="3252524"/>
            <a:chExt cx="1745503" cy="973432"/>
          </a:xfrm>
        </p:grpSpPr>
        <p:pic>
          <p:nvPicPr>
            <p:cNvPr id="57" name="Picture 56" descr="A collage of a street&#10;&#10;AI-generated content may be incorrect.">
              <a:extLst>
                <a:ext uri="{FF2B5EF4-FFF2-40B4-BE49-F238E27FC236}">
                  <a16:creationId xmlns:a16="http://schemas.microsoft.com/office/drawing/2014/main" id="{235DECE5-525F-6D96-878B-782C0ABCA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50123" r="65885" b="-203"/>
            <a:stretch/>
          </p:blipFill>
          <p:spPr>
            <a:xfrm>
              <a:off x="6843802" y="3262923"/>
              <a:ext cx="1738111" cy="96303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E744076-6FA8-659C-914E-78AEB3BEB512}"/>
                </a:ext>
              </a:extLst>
            </p:cNvPr>
            <p:cNvSpPr txBox="1"/>
            <p:nvPr/>
          </p:nvSpPr>
          <p:spPr>
            <a:xfrm>
              <a:off x="7883879" y="3262924"/>
              <a:ext cx="6613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cam 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E0F839E-9D80-28EE-F63F-29BBD5E36E3C}"/>
                </a:ext>
              </a:extLst>
            </p:cNvPr>
            <p:cNvSpPr/>
            <p:nvPr/>
          </p:nvSpPr>
          <p:spPr>
            <a:xfrm>
              <a:off x="6851194" y="3252524"/>
              <a:ext cx="1738111" cy="9456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2887E71-510A-7111-AD34-FF5889AF6D05}"/>
              </a:ext>
            </a:extLst>
          </p:cNvPr>
          <p:cNvSpPr/>
          <p:nvPr/>
        </p:nvSpPr>
        <p:spPr>
          <a:xfrm>
            <a:off x="4124704" y="4555689"/>
            <a:ext cx="2338759" cy="1621274"/>
          </a:xfrm>
          <a:prstGeom prst="roundRect">
            <a:avLst>
              <a:gd name="adj" fmla="val 4359"/>
            </a:avLst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Backbone</a:t>
            </a: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sz="1400" b="1" dirty="0">
                <a:solidFill>
                  <a:sysClr val="windowText" lastClr="000000"/>
                </a:solidFill>
              </a:rPr>
              <a:t>Multi-Scale Features</a:t>
            </a:r>
            <a:br>
              <a:rPr lang="en-US" sz="1400" b="1" dirty="0">
                <a:solidFill>
                  <a:sysClr val="windowText" lastClr="000000"/>
                </a:solidFill>
              </a:rPr>
            </a:br>
            <a:r>
              <a:rPr lang="en-US" sz="1400" i="1" dirty="0">
                <a:solidFill>
                  <a:sysClr val="windowText" lastClr="000000"/>
                </a:solidFill>
              </a:rPr>
              <a:t>e.g., FPN[1]</a:t>
            </a:r>
            <a:endParaRPr lang="en-US" i="1" dirty="0">
              <a:solidFill>
                <a:sysClr val="windowText" lastClr="00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B44434-6673-DEDC-1EFB-8824B5C7FD8B}"/>
              </a:ext>
            </a:extLst>
          </p:cNvPr>
          <p:cNvSpPr txBox="1"/>
          <p:nvPr/>
        </p:nvSpPr>
        <p:spPr>
          <a:xfrm>
            <a:off x="5066330" y="6642556"/>
            <a:ext cx="7125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[1] Lin, Tsung-Yi, et al. "Feature pyramid networks for object detection." Proceedings of the IEEE conference on computer vision and pattern recognition. 2017.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1CB0519-E9DB-CB32-0DB3-1FAD0B2BFB6C}"/>
                  </a:ext>
                </a:extLst>
              </p:cNvPr>
              <p:cNvSpPr txBox="1"/>
              <p:nvPr/>
            </p:nvSpPr>
            <p:spPr>
              <a:xfrm>
                <a:off x="3533697" y="4001691"/>
                <a:ext cx="767491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sz="1200" dirty="0"/>
                  <a:t>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200" dirty="0"/>
                  <a:t>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1CB0519-E9DB-CB32-0DB3-1FAD0B2BF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697" y="4001691"/>
                <a:ext cx="767491" cy="553998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13B7192-A67A-C9A3-24E8-E702D864ED7F}"/>
              </a:ext>
            </a:extLst>
          </p:cNvPr>
          <p:cNvCxnSpPr>
            <a:cxnSpLocks/>
          </p:cNvCxnSpPr>
          <p:nvPr/>
        </p:nvCxnSpPr>
        <p:spPr>
          <a:xfrm>
            <a:off x="3696304" y="5385591"/>
            <a:ext cx="428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397016C-5672-BB3E-D80A-828F475AA98B}"/>
              </a:ext>
            </a:extLst>
          </p:cNvPr>
          <p:cNvCxnSpPr>
            <a:cxnSpLocks/>
          </p:cNvCxnSpPr>
          <p:nvPr/>
        </p:nvCxnSpPr>
        <p:spPr>
          <a:xfrm>
            <a:off x="6463463" y="5385591"/>
            <a:ext cx="428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05D3054-88B1-4326-6D8F-9BE544DC5CB4}"/>
              </a:ext>
            </a:extLst>
          </p:cNvPr>
          <p:cNvSpPr/>
          <p:nvPr/>
        </p:nvSpPr>
        <p:spPr>
          <a:xfrm>
            <a:off x="1293895" y="4109215"/>
            <a:ext cx="2237668" cy="2533333"/>
          </a:xfrm>
          <a:prstGeom prst="roundRect">
            <a:avLst>
              <a:gd name="adj" fmla="val 435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ysClr val="windowText" lastClr="000000"/>
              </a:solidFill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C686AF13-3FE2-FCD4-0BA6-51C632253E79}"/>
              </a:ext>
            </a:extLst>
          </p:cNvPr>
          <p:cNvSpPr/>
          <p:nvPr/>
        </p:nvSpPr>
        <p:spPr>
          <a:xfrm>
            <a:off x="7328078" y="4109215"/>
            <a:ext cx="4454089" cy="1080972"/>
          </a:xfrm>
          <a:prstGeom prst="roundRect">
            <a:avLst>
              <a:gd name="adj" fmla="val 435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0DF291A-6B2E-15AB-3D24-43DD98F944EE}"/>
                  </a:ext>
                </a:extLst>
              </p:cNvPr>
              <p:cNvSpPr txBox="1"/>
              <p:nvPr/>
            </p:nvSpPr>
            <p:spPr>
              <a:xfrm>
                <a:off x="6727121" y="4092260"/>
                <a:ext cx="767491" cy="370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0DF291A-6B2E-15AB-3D24-43DD98F9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121" y="4092260"/>
                <a:ext cx="767491" cy="370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C17ED5B-AF90-B751-3A29-FB263A9A1068}"/>
              </a:ext>
            </a:extLst>
          </p:cNvPr>
          <p:cNvSpPr/>
          <p:nvPr/>
        </p:nvSpPr>
        <p:spPr>
          <a:xfrm>
            <a:off x="7328078" y="5304261"/>
            <a:ext cx="4454089" cy="1080972"/>
          </a:xfrm>
          <a:prstGeom prst="roundRect">
            <a:avLst>
              <a:gd name="adj" fmla="val 435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83D69B4-41F6-5921-8677-328567050437}"/>
                  </a:ext>
                </a:extLst>
              </p:cNvPr>
              <p:cNvSpPr txBox="1"/>
              <p:nvPr/>
            </p:nvSpPr>
            <p:spPr>
              <a:xfrm>
                <a:off x="6727121" y="5287306"/>
                <a:ext cx="767491" cy="3699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83D69B4-41F6-5921-8677-328567050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121" y="5287306"/>
                <a:ext cx="767491" cy="3699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B586061-20E3-7FE2-6B94-81D30D302F6F}"/>
              </a:ext>
            </a:extLst>
          </p:cNvPr>
          <p:cNvSpPr>
            <a:spLocks noChangeAspect="1"/>
          </p:cNvSpPr>
          <p:nvPr/>
        </p:nvSpPr>
        <p:spPr>
          <a:xfrm>
            <a:off x="7887222" y="4687426"/>
            <a:ext cx="489398" cy="321972"/>
          </a:xfrm>
          <a:prstGeom prst="rect">
            <a:avLst/>
          </a:prstGeom>
          <a:solidFill>
            <a:srgbClr val="FEFF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1/64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B8C78D0-BFB8-B57F-50FC-8BA14E06BEEB}"/>
              </a:ext>
            </a:extLst>
          </p:cNvPr>
          <p:cNvSpPr>
            <a:spLocks noChangeAspect="1"/>
          </p:cNvSpPr>
          <p:nvPr/>
        </p:nvSpPr>
        <p:spPr>
          <a:xfrm>
            <a:off x="8833241" y="4498575"/>
            <a:ext cx="767490" cy="504927"/>
          </a:xfrm>
          <a:prstGeom prst="rect">
            <a:avLst/>
          </a:prstGeom>
          <a:solidFill>
            <a:srgbClr val="FEFF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1/32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EE17A6B-45EB-6A52-3B54-08BADB01E7E1}"/>
              </a:ext>
            </a:extLst>
          </p:cNvPr>
          <p:cNvSpPr>
            <a:spLocks noChangeAspect="1"/>
          </p:cNvSpPr>
          <p:nvPr/>
        </p:nvSpPr>
        <p:spPr>
          <a:xfrm>
            <a:off x="10058563" y="4234877"/>
            <a:ext cx="1167740" cy="768249"/>
          </a:xfrm>
          <a:prstGeom prst="rect">
            <a:avLst/>
          </a:prstGeom>
          <a:solidFill>
            <a:srgbClr val="FEFF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1/16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9901105-DDA7-EA42-E94E-CBDC278F28C0}"/>
              </a:ext>
            </a:extLst>
          </p:cNvPr>
          <p:cNvSpPr txBox="1"/>
          <p:nvPr/>
        </p:nvSpPr>
        <p:spPr>
          <a:xfrm>
            <a:off x="7552817" y="4805207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l=1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464C32E-EBA7-9504-2D3D-CB949F98665D}"/>
              </a:ext>
            </a:extLst>
          </p:cNvPr>
          <p:cNvSpPr txBox="1"/>
          <p:nvPr/>
        </p:nvSpPr>
        <p:spPr>
          <a:xfrm>
            <a:off x="8499230" y="4794465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l=2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7F2A1A-D16F-0E85-A629-609F9F8753D5}"/>
              </a:ext>
            </a:extLst>
          </p:cNvPr>
          <p:cNvSpPr txBox="1"/>
          <p:nvPr/>
        </p:nvSpPr>
        <p:spPr>
          <a:xfrm>
            <a:off x="9716680" y="4783164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l=3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BDD5F90-C563-CF91-DB93-E3B6561D26D1}"/>
              </a:ext>
            </a:extLst>
          </p:cNvPr>
          <p:cNvSpPr>
            <a:spLocks noChangeAspect="1"/>
          </p:cNvSpPr>
          <p:nvPr/>
        </p:nvSpPr>
        <p:spPr>
          <a:xfrm>
            <a:off x="7887222" y="5864155"/>
            <a:ext cx="489398" cy="321972"/>
          </a:xfrm>
          <a:prstGeom prst="rect">
            <a:avLst/>
          </a:prstGeom>
          <a:solidFill>
            <a:srgbClr val="E3F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1/64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FE63E63-03D0-F9B3-736C-C97E7818A986}"/>
              </a:ext>
            </a:extLst>
          </p:cNvPr>
          <p:cNvSpPr>
            <a:spLocks noChangeAspect="1"/>
          </p:cNvSpPr>
          <p:nvPr/>
        </p:nvSpPr>
        <p:spPr>
          <a:xfrm>
            <a:off x="8833241" y="5675304"/>
            <a:ext cx="767490" cy="504927"/>
          </a:xfrm>
          <a:prstGeom prst="rect">
            <a:avLst/>
          </a:prstGeom>
          <a:solidFill>
            <a:srgbClr val="E3F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1/32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19E60B0-68BF-861D-FDCC-0265B1411849}"/>
              </a:ext>
            </a:extLst>
          </p:cNvPr>
          <p:cNvSpPr>
            <a:spLocks noChangeAspect="1"/>
          </p:cNvSpPr>
          <p:nvPr/>
        </p:nvSpPr>
        <p:spPr>
          <a:xfrm>
            <a:off x="10058563" y="5411606"/>
            <a:ext cx="1167740" cy="768249"/>
          </a:xfrm>
          <a:prstGeom prst="rect">
            <a:avLst/>
          </a:prstGeom>
          <a:solidFill>
            <a:srgbClr val="E3F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1/16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87DCE3A-F190-6051-5A27-6D5329B6E7A8}"/>
              </a:ext>
            </a:extLst>
          </p:cNvPr>
          <p:cNvSpPr txBox="1"/>
          <p:nvPr/>
        </p:nvSpPr>
        <p:spPr>
          <a:xfrm>
            <a:off x="7552817" y="5981936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l=1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8FE27CF-56DB-6E33-6C8E-958150398548}"/>
              </a:ext>
            </a:extLst>
          </p:cNvPr>
          <p:cNvSpPr txBox="1"/>
          <p:nvPr/>
        </p:nvSpPr>
        <p:spPr>
          <a:xfrm>
            <a:off x="8499230" y="5971194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l=2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64F1DD7-01EB-8386-22FD-A82A9E7FCA19}"/>
              </a:ext>
            </a:extLst>
          </p:cNvPr>
          <p:cNvSpPr txBox="1"/>
          <p:nvPr/>
        </p:nvSpPr>
        <p:spPr>
          <a:xfrm>
            <a:off x="9716680" y="5959893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l=3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2B14E01-9279-1DCF-2CFA-3BA193C0C1D6}"/>
              </a:ext>
            </a:extLst>
          </p:cNvPr>
          <p:cNvSpPr/>
          <p:nvPr/>
        </p:nvSpPr>
        <p:spPr>
          <a:xfrm>
            <a:off x="2990184" y="3057390"/>
            <a:ext cx="998720" cy="713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D40413F-44B7-DFF6-7DE5-5448752DBB0D}"/>
              </a:ext>
            </a:extLst>
          </p:cNvPr>
          <p:cNvSpPr/>
          <p:nvPr/>
        </p:nvSpPr>
        <p:spPr>
          <a:xfrm>
            <a:off x="8586719" y="0"/>
            <a:ext cx="3605281" cy="2318658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5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3C89779-90D4-8464-4579-F722E1122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5321" y="4380571"/>
            <a:ext cx="5221357" cy="980333"/>
          </a:xfrm>
        </p:spPr>
        <p:txBody>
          <a:bodyPr wrap="square">
            <a:noAutofit/>
          </a:bodyPr>
          <a:lstStyle/>
          <a:p>
            <a:pPr>
              <a:lnSpc>
                <a:spcPct val="17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ECCV 2022</a:t>
            </a:r>
          </a:p>
          <a:p>
            <a:pPr>
              <a:lnSpc>
                <a:spcPct val="170000"/>
              </a:lnSpc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세미나 발표자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김형균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PseudoLab 10th) </a:t>
            </a:r>
          </a:p>
          <a:p>
            <a:pPr>
              <a:lnSpc>
                <a:spcPct val="170000"/>
              </a:lnSpc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black and white sign with black text&#10;&#10;AI-generated content may be incorrect.">
            <a:extLst>
              <a:ext uri="{FF2B5EF4-FFF2-40B4-BE49-F238E27FC236}">
                <a16:creationId xmlns:a16="http://schemas.microsoft.com/office/drawing/2014/main" id="{BA65B359-BB87-87C2-AD06-1E4B444E1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950952"/>
            <a:ext cx="77343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12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43183-5682-E30C-9E21-B9F942FCA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131C19-648A-8A2A-BDA3-6ACDDBAE7A2A}"/>
              </a:ext>
            </a:extLst>
          </p:cNvPr>
          <p:cNvSpPr/>
          <p:nvPr/>
        </p:nvSpPr>
        <p:spPr>
          <a:xfrm>
            <a:off x="4637314" y="3576597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95A325-B6CC-36E7-99A9-57AEE0FA0244}"/>
              </a:ext>
            </a:extLst>
          </p:cNvPr>
          <p:cNvSpPr/>
          <p:nvPr/>
        </p:nvSpPr>
        <p:spPr>
          <a:xfrm>
            <a:off x="1606594" y="4620029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0E2606-2CF3-8E39-CA40-98DD2CDD1C5E}"/>
                  </a:ext>
                </a:extLst>
              </p:cNvPr>
              <p:cNvSpPr txBox="1"/>
              <p:nvPr/>
            </p:nvSpPr>
            <p:spPr>
              <a:xfrm>
                <a:off x="1744283" y="3309409"/>
                <a:ext cx="5191742" cy="74475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SCA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𝒱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h𝑖𝑡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𝒱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h𝑖𝑡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sup>
                            <m:e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MSDeformAttn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</m:t>
                              </m:r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0E2606-2CF3-8E39-CA40-98DD2CDD1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283" y="3309409"/>
                <a:ext cx="5191742" cy="744756"/>
              </a:xfrm>
              <a:prstGeom prst="rect">
                <a:avLst/>
              </a:prstGeom>
              <a:blipFill>
                <a:blip r:embed="rId3"/>
                <a:stretch>
                  <a:fillRect t="-83333" b="-1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1A585F-585D-0971-AF3A-74CB5D19104A}"/>
                  </a:ext>
                </a:extLst>
              </p:cNvPr>
              <p:cNvSpPr txBox="1"/>
              <p:nvPr/>
            </p:nvSpPr>
            <p:spPr>
              <a:xfrm>
                <a:off x="954579" y="4369094"/>
                <a:ext cx="6139629" cy="740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MSDeformAttn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{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𝒲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𝒜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𝑖𝑗𝑙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𝒲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</m:acc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+∆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𝑖𝑗𝑙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1A585F-585D-0971-AF3A-74CB5D191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79" y="4369094"/>
                <a:ext cx="6139629" cy="740331"/>
              </a:xfrm>
              <a:prstGeom prst="rect">
                <a:avLst/>
              </a:prstGeom>
              <a:blipFill>
                <a:blip r:embed="rId4"/>
                <a:stretch>
                  <a:fillRect t="-84746" b="-137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C3A21CC-EEB6-4956-C9E9-ADE242E0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BEVFormer</a:t>
            </a:r>
            <a:endParaRPr lang="en-US" dirty="0"/>
          </a:p>
        </p:txBody>
      </p:sp>
      <p:pic>
        <p:nvPicPr>
          <p:cNvPr id="5" name="Content Placeholder 5" descr="A diagram of a structure&#10;&#10;AI-generated content may be incorrect.">
            <a:extLst>
              <a:ext uri="{FF2B5EF4-FFF2-40B4-BE49-F238E27FC236}">
                <a16:creationId xmlns:a16="http://schemas.microsoft.com/office/drawing/2014/main" id="{4A6F036C-D6B0-14C9-1A06-DA28B09703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83" r="37661"/>
          <a:stretch/>
        </p:blipFill>
        <p:spPr>
          <a:xfrm>
            <a:off x="8880529" y="180480"/>
            <a:ext cx="3051509" cy="19065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3A1AE8-8472-0B13-7567-E8BCAA0534B8}"/>
              </a:ext>
            </a:extLst>
          </p:cNvPr>
          <p:cNvSpPr/>
          <p:nvPr/>
        </p:nvSpPr>
        <p:spPr>
          <a:xfrm flipV="1">
            <a:off x="10262286" y="1013253"/>
            <a:ext cx="1519882" cy="25949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19EF85-0A2C-781A-C6CA-7955250712AF}"/>
              </a:ext>
            </a:extLst>
          </p:cNvPr>
          <p:cNvSpPr/>
          <p:nvPr/>
        </p:nvSpPr>
        <p:spPr>
          <a:xfrm flipV="1">
            <a:off x="8880529" y="219752"/>
            <a:ext cx="1275620" cy="1906502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3B169CE-FC9F-135E-A1CB-B283E261686C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888922" cy="1203198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Spatial Cross-Attention (SCA)</a:t>
            </a:r>
            <a:endParaRPr lang="en-US" altLang="ko-KR" sz="1800" dirty="0"/>
          </a:p>
          <a:p>
            <a:pPr marL="914400" lvl="1" indent="-457200">
              <a:lnSpc>
                <a:spcPct val="100000"/>
              </a:lnSpc>
              <a:buFont typeface="+mj-lt"/>
              <a:buAutoNum type="arabicPeriod" startAt="2"/>
            </a:pPr>
            <a:r>
              <a:rPr lang="en-US" altLang="ko-KR" sz="1800" b="1" dirty="0"/>
              <a:t>BEV Query</a:t>
            </a:r>
            <a:r>
              <a:rPr lang="ko-KR" altLang="en-US" sz="1800" b="1" dirty="0"/>
              <a:t>와 </a:t>
            </a:r>
            <a:r>
              <a:rPr lang="en-US" altLang="ko-KR" sz="1800" b="1" dirty="0"/>
              <a:t>Multi-Camera Feature </a:t>
            </a:r>
            <a:r>
              <a:rPr lang="ko-KR" altLang="en-US" sz="1800" b="1" dirty="0"/>
              <a:t>간의 </a:t>
            </a:r>
            <a:r>
              <a:rPr lang="en-US" altLang="ko-KR" sz="1800" b="1" dirty="0"/>
              <a:t>Cross-Attention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5E307D-455F-8BF0-1E47-6F20C37A6A70}"/>
              </a:ext>
            </a:extLst>
          </p:cNvPr>
          <p:cNvSpPr/>
          <p:nvPr/>
        </p:nvSpPr>
        <p:spPr>
          <a:xfrm>
            <a:off x="5671484" y="4523773"/>
            <a:ext cx="560504" cy="4755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E04CFF-05E7-9C77-B3AF-3A9B109F0ABD}"/>
              </a:ext>
            </a:extLst>
          </p:cNvPr>
          <p:cNvSpPr>
            <a:spLocks noChangeAspect="1"/>
          </p:cNvSpPr>
          <p:nvPr/>
        </p:nvSpPr>
        <p:spPr>
          <a:xfrm>
            <a:off x="8118375" y="5444514"/>
            <a:ext cx="489398" cy="321972"/>
          </a:xfrm>
          <a:prstGeom prst="rect">
            <a:avLst/>
          </a:prstGeom>
          <a:solidFill>
            <a:srgbClr val="E3F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8BBE5E-B6E2-3CEF-53B6-9C98F8B558F9}"/>
              </a:ext>
            </a:extLst>
          </p:cNvPr>
          <p:cNvSpPr>
            <a:spLocks noChangeAspect="1"/>
          </p:cNvSpPr>
          <p:nvPr/>
        </p:nvSpPr>
        <p:spPr>
          <a:xfrm>
            <a:off x="9065000" y="5444514"/>
            <a:ext cx="767490" cy="504927"/>
          </a:xfrm>
          <a:prstGeom prst="rect">
            <a:avLst/>
          </a:prstGeom>
          <a:solidFill>
            <a:srgbClr val="E3F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525370-55BB-A331-DE16-8190561CAD3F}"/>
              </a:ext>
            </a:extLst>
          </p:cNvPr>
          <p:cNvSpPr>
            <a:spLocks noChangeAspect="1"/>
          </p:cNvSpPr>
          <p:nvPr/>
        </p:nvSpPr>
        <p:spPr>
          <a:xfrm>
            <a:off x="10289716" y="5444514"/>
            <a:ext cx="1167740" cy="768249"/>
          </a:xfrm>
          <a:prstGeom prst="rect">
            <a:avLst/>
          </a:prstGeom>
          <a:solidFill>
            <a:srgbClr val="E3F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06C46508-850D-C8C7-B594-F024EA0AA64E}"/>
              </a:ext>
            </a:extLst>
          </p:cNvPr>
          <p:cNvCxnSpPr>
            <a:cxnSpLocks/>
            <a:stCxn id="88" idx="2"/>
            <a:endCxn id="25" idx="0"/>
          </p:cNvCxnSpPr>
          <p:nvPr/>
        </p:nvCxnSpPr>
        <p:spPr>
          <a:xfrm rot="5400000">
            <a:off x="8934189" y="4116417"/>
            <a:ext cx="756982" cy="189921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EA249F5C-D35E-C536-4489-2C14141C2EEC}"/>
              </a:ext>
            </a:extLst>
          </p:cNvPr>
          <p:cNvCxnSpPr>
            <a:cxnSpLocks/>
            <a:stCxn id="88" idx="2"/>
            <a:endCxn id="26" idx="0"/>
          </p:cNvCxnSpPr>
          <p:nvPr/>
        </p:nvCxnSpPr>
        <p:spPr>
          <a:xfrm rot="5400000">
            <a:off x="9477025" y="4659253"/>
            <a:ext cx="756982" cy="8135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BBBC70E6-E087-20AE-CA9E-3E0D11B42F5F}"/>
              </a:ext>
            </a:extLst>
          </p:cNvPr>
          <p:cNvCxnSpPr>
            <a:cxnSpLocks/>
            <a:stCxn id="88" idx="2"/>
            <a:endCxn id="27" idx="0"/>
          </p:cNvCxnSpPr>
          <p:nvPr/>
        </p:nvCxnSpPr>
        <p:spPr>
          <a:xfrm rot="16200000" flipH="1">
            <a:off x="10189445" y="4760373"/>
            <a:ext cx="756982" cy="6113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CED49F6-D7CD-0B03-7001-4121273A3510}"/>
                  </a:ext>
                </a:extLst>
              </p:cNvPr>
              <p:cNvSpPr txBox="1"/>
              <p:nvPr/>
            </p:nvSpPr>
            <p:spPr>
              <a:xfrm>
                <a:off x="10792507" y="5531542"/>
                <a:ext cx="75017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CED49F6-D7CD-0B03-7001-4121273A3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2507" y="5531542"/>
                <a:ext cx="750170" cy="276999"/>
              </a:xfrm>
              <a:prstGeom prst="rect">
                <a:avLst/>
              </a:prstGeom>
              <a:blipFill>
                <a:blip r:embed="rId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AD2BA284-8F00-9036-C5AE-EE5A5D353327}"/>
              </a:ext>
            </a:extLst>
          </p:cNvPr>
          <p:cNvSpPr>
            <a:spLocks noChangeAspect="1"/>
          </p:cNvSpPr>
          <p:nvPr/>
        </p:nvSpPr>
        <p:spPr>
          <a:xfrm>
            <a:off x="9627152" y="5780260"/>
            <a:ext cx="61200" cy="6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74FC594-AD8C-C7AB-9026-5495E6F44E86}"/>
              </a:ext>
            </a:extLst>
          </p:cNvPr>
          <p:cNvSpPr>
            <a:spLocks noChangeAspect="1"/>
          </p:cNvSpPr>
          <p:nvPr/>
        </p:nvSpPr>
        <p:spPr>
          <a:xfrm>
            <a:off x="11150624" y="596133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934F759-A42C-10B3-48DD-716D8C2759CD}"/>
              </a:ext>
            </a:extLst>
          </p:cNvPr>
          <p:cNvSpPr>
            <a:spLocks noChangeAspect="1"/>
          </p:cNvSpPr>
          <p:nvPr/>
        </p:nvSpPr>
        <p:spPr>
          <a:xfrm>
            <a:off x="8483325" y="5657696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601B50B-3D8F-0338-01F4-598DFECE9901}"/>
                  </a:ext>
                </a:extLst>
              </p:cNvPr>
              <p:cNvSpPr txBox="1"/>
              <p:nvPr/>
            </p:nvSpPr>
            <p:spPr>
              <a:xfrm>
                <a:off x="8056408" y="5765129"/>
                <a:ext cx="815864" cy="306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ko-KR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1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601B50B-3D8F-0338-01F4-598DFECE9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408" y="5765129"/>
                <a:ext cx="815864" cy="3069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053BB47-A225-C4FB-3248-7DDFF8645D6C}"/>
                  </a:ext>
                </a:extLst>
              </p:cNvPr>
              <p:cNvSpPr txBox="1"/>
              <p:nvPr/>
            </p:nvSpPr>
            <p:spPr>
              <a:xfrm>
                <a:off x="8983086" y="5949441"/>
                <a:ext cx="819135" cy="306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2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053BB47-A225-C4FB-3248-7DDFF8645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3086" y="5949441"/>
                <a:ext cx="819135" cy="3069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E252DE1-EE47-4CFB-25DC-5F3CAF6F4898}"/>
                  </a:ext>
                </a:extLst>
              </p:cNvPr>
              <p:cNvSpPr txBox="1"/>
              <p:nvPr/>
            </p:nvSpPr>
            <p:spPr>
              <a:xfrm>
                <a:off x="10253140" y="6213301"/>
                <a:ext cx="819135" cy="306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3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E252DE1-EE47-4CFB-25DC-5F3CAF6F4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140" y="6213301"/>
                <a:ext cx="819135" cy="3069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C88F27DB-2C9C-651F-CF4B-B43B0831CD27}"/>
              </a:ext>
            </a:extLst>
          </p:cNvPr>
          <p:cNvSpPr txBox="1"/>
          <p:nvPr/>
        </p:nvSpPr>
        <p:spPr>
          <a:xfrm>
            <a:off x="6076223" y="6642556"/>
            <a:ext cx="61157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Zhu, </a:t>
            </a:r>
            <a:r>
              <a:rPr lang="en-US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Xizhou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et al. "Deformable </a:t>
            </a:r>
            <a:r>
              <a:rPr lang="en-US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detr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: Deformable transformers for end-to-end object detection." </a:t>
            </a:r>
            <a:r>
              <a:rPr lang="en-US" sz="8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arXiv</a:t>
            </a:r>
            <a:r>
              <a:rPr lang="en-US" sz="8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preprint arXiv:2010.04159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(2020).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3BBBA07-FDA6-2BD4-E342-22F900C04792}"/>
              </a:ext>
            </a:extLst>
          </p:cNvPr>
          <p:cNvSpPr/>
          <p:nvPr/>
        </p:nvSpPr>
        <p:spPr>
          <a:xfrm>
            <a:off x="8586719" y="0"/>
            <a:ext cx="3605281" cy="2318658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52642B5-B0C3-0DD4-1683-67A400678D73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5400000">
            <a:off x="2922754" y="2709525"/>
            <a:ext cx="790287" cy="30307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75142D7-1F05-89B9-B016-2A1B0E9E9A49}"/>
              </a:ext>
            </a:extLst>
          </p:cNvPr>
          <p:cNvSpPr/>
          <p:nvPr/>
        </p:nvSpPr>
        <p:spPr>
          <a:xfrm>
            <a:off x="2382224" y="4508812"/>
            <a:ext cx="934721" cy="4755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2454AE-D4BB-EB0E-31B1-34876852C367}"/>
              </a:ext>
            </a:extLst>
          </p:cNvPr>
          <p:cNvSpPr/>
          <p:nvPr/>
        </p:nvSpPr>
        <p:spPr>
          <a:xfrm>
            <a:off x="4539246" y="4285984"/>
            <a:ext cx="327705" cy="8916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D3E555A7-6AE2-C449-22C5-E84A7B5D8C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0191" y="2295737"/>
            <a:ext cx="2409695" cy="113397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CF82B6D-193B-E231-4CEC-77FE456205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2181" y="3528999"/>
            <a:ext cx="1329120" cy="741610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8E2BEABF-F36A-AC01-B5B9-02546036F4C6}"/>
              </a:ext>
            </a:extLst>
          </p:cNvPr>
          <p:cNvSpPr>
            <a:spLocks noChangeAspect="1"/>
          </p:cNvSpPr>
          <p:nvPr/>
        </p:nvSpPr>
        <p:spPr>
          <a:xfrm>
            <a:off x="10684507" y="3991555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F9AB31B-E8DA-FD0C-4DA9-B0AD12111D42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9781953" y="2509284"/>
            <a:ext cx="918370" cy="14980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7F912786-2A5A-FDD1-4FBC-560FAB6B28A7}"/>
              </a:ext>
            </a:extLst>
          </p:cNvPr>
          <p:cNvSpPr/>
          <p:nvPr/>
        </p:nvSpPr>
        <p:spPr>
          <a:xfrm>
            <a:off x="5739343" y="3465380"/>
            <a:ext cx="699558" cy="4755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9F4D58A-A61B-09D8-89F9-46F2B957DC32}"/>
                  </a:ext>
                </a:extLst>
              </p:cNvPr>
              <p:cNvSpPr txBox="1"/>
              <p:nvPr/>
            </p:nvSpPr>
            <p:spPr>
              <a:xfrm>
                <a:off x="10869785" y="3923371"/>
                <a:ext cx="7775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9F4D58A-A61B-09D8-89F9-46F2B957D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9785" y="3923371"/>
                <a:ext cx="777585" cy="276999"/>
              </a:xfrm>
              <a:prstGeom prst="rect">
                <a:avLst/>
              </a:prstGeom>
              <a:blipFill>
                <a:blip r:embed="rId1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551752-2A2B-458E-EF0F-AB8534FA1EDC}"/>
                  </a:ext>
                </a:extLst>
              </p:cNvPr>
              <p:cNvSpPr txBox="1"/>
              <p:nvPr/>
            </p:nvSpPr>
            <p:spPr>
              <a:xfrm>
                <a:off x="9415387" y="4309993"/>
                <a:ext cx="1693797" cy="377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acc>
                        <m:accPr>
                          <m:chr m:val="̂"/>
                          <m:ctrlP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</m:acc>
                    </m:oMath>
                  </m:oMathPara>
                </a14:m>
                <a:endParaRPr lang="en-US" sz="9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</m:acc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0≤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9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551752-2A2B-458E-EF0F-AB8534FA1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387" y="4309993"/>
                <a:ext cx="1693797" cy="3775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1CE1FEE-F18B-3266-F0E7-B50BDAA85224}"/>
              </a:ext>
            </a:extLst>
          </p:cNvPr>
          <p:cNvCxnSpPr>
            <a:cxnSpLocks/>
          </p:cNvCxnSpPr>
          <p:nvPr/>
        </p:nvCxnSpPr>
        <p:spPr>
          <a:xfrm flipV="1">
            <a:off x="10297160" y="6004560"/>
            <a:ext cx="863600" cy="203200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C3474B80-637E-0FB1-FDC5-CDF51BB13E2E}"/>
              </a:ext>
            </a:extLst>
          </p:cNvPr>
          <p:cNvSpPr>
            <a:spLocks noChangeAspect="1"/>
          </p:cNvSpPr>
          <p:nvPr/>
        </p:nvSpPr>
        <p:spPr>
          <a:xfrm>
            <a:off x="9477785" y="4201041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F42EB2C-C795-D3C1-FD0E-60BF2D3D55DC}"/>
              </a:ext>
            </a:extLst>
          </p:cNvPr>
          <p:cNvCxnSpPr>
            <a:cxnSpLocks/>
            <a:endCxn id="81" idx="2"/>
          </p:cNvCxnSpPr>
          <p:nvPr/>
        </p:nvCxnSpPr>
        <p:spPr>
          <a:xfrm flipV="1">
            <a:off x="9562809" y="4045555"/>
            <a:ext cx="1121698" cy="198378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7C62F0A-E1B5-852B-FF38-50D8FAE44ACE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9065000" y="5810860"/>
            <a:ext cx="562152" cy="131075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B38E112-E2E4-BFD4-72BE-98A7F04E80E1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8118375" y="5688424"/>
            <a:ext cx="370222" cy="74945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852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2565-4E00-B77B-1C1F-3D3FEF4F5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52A976-5191-E2C9-4A19-61DB46BC0A8E}"/>
              </a:ext>
            </a:extLst>
          </p:cNvPr>
          <p:cNvSpPr/>
          <p:nvPr/>
        </p:nvSpPr>
        <p:spPr>
          <a:xfrm>
            <a:off x="4637314" y="4029540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E49CDC-FF86-B73D-1640-987B27F7CC2B}"/>
              </a:ext>
            </a:extLst>
          </p:cNvPr>
          <p:cNvSpPr/>
          <p:nvPr/>
        </p:nvSpPr>
        <p:spPr>
          <a:xfrm>
            <a:off x="1606594" y="5072972"/>
            <a:ext cx="391885" cy="253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22E9C-FAEA-4954-253D-2DE644B9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BEVFormer</a:t>
            </a:r>
            <a:endParaRPr lang="en-US" dirty="0"/>
          </a:p>
        </p:txBody>
      </p:sp>
      <p:pic>
        <p:nvPicPr>
          <p:cNvPr id="5" name="Content Placeholder 5" descr="A diagram of a structure&#10;&#10;AI-generated content may be incorrect.">
            <a:extLst>
              <a:ext uri="{FF2B5EF4-FFF2-40B4-BE49-F238E27FC236}">
                <a16:creationId xmlns:a16="http://schemas.microsoft.com/office/drawing/2014/main" id="{9141C1A1-FBD6-EDBA-C506-0093E26611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3" r="37661"/>
          <a:stretch/>
        </p:blipFill>
        <p:spPr>
          <a:xfrm>
            <a:off x="8880529" y="180480"/>
            <a:ext cx="3051509" cy="19065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4FF94A-6255-1188-350F-43321AAA3F28}"/>
              </a:ext>
            </a:extLst>
          </p:cNvPr>
          <p:cNvSpPr/>
          <p:nvPr/>
        </p:nvSpPr>
        <p:spPr>
          <a:xfrm flipV="1">
            <a:off x="10262286" y="1013253"/>
            <a:ext cx="1519882" cy="25949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2761DF-C2FA-E758-3AF0-F5FE335FB7AA}"/>
              </a:ext>
            </a:extLst>
          </p:cNvPr>
          <p:cNvSpPr/>
          <p:nvPr/>
        </p:nvSpPr>
        <p:spPr>
          <a:xfrm flipV="1">
            <a:off x="8880529" y="219752"/>
            <a:ext cx="1275620" cy="1906502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28093E0A-F175-4849-DC33-D962E049FB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825625"/>
                <a:ext cx="5888922" cy="1203198"/>
              </a:xfrm>
              <a:prstGeom prst="rect">
                <a:avLst/>
              </a:prstGeom>
            </p:spPr>
            <p:txBody>
              <a:bodyPr vert="horz" lIns="9000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Spatial Cross-Attention (SCA)</a:t>
                </a:r>
                <a:endParaRPr lang="en-US" altLang="ko-KR" sz="1800" dirty="0"/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ko-KR" sz="1800" b="1" dirty="0"/>
                  <a:t>Hit Views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𝓥</m:t>
                        </m:r>
                      </m:e>
                      <m:sub>
                        <m:r>
                          <a:rPr lang="en-US" altLang="ko-KR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𝒉𝒊𝒕</m:t>
                        </m:r>
                      </m:sub>
                    </m:sSub>
                  </m:oMath>
                </a14:m>
                <a:r>
                  <a:rPr lang="ko-KR" altLang="en-US" sz="1800" b="1" dirty="0"/>
                  <a:t>선정</a:t>
                </a:r>
                <a:endParaRPr lang="en-US" altLang="ko-KR" sz="1800" b="1" dirty="0"/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ko-KR" sz="1800" b="1" dirty="0"/>
                  <a:t>BEV Query</a:t>
                </a:r>
                <a:r>
                  <a:rPr lang="ko-KR" altLang="en-US" sz="1800" b="1" dirty="0"/>
                  <a:t>와 </a:t>
                </a:r>
                <a:r>
                  <a:rPr lang="en-US" altLang="ko-KR" sz="1800" b="1" dirty="0"/>
                  <a:t>Multi-Camera Feature </a:t>
                </a:r>
                <a:r>
                  <a:rPr lang="ko-KR" altLang="en-US" sz="1800" b="1" dirty="0"/>
                  <a:t>간의 </a:t>
                </a:r>
                <a:r>
                  <a:rPr lang="en-US" altLang="ko-KR" sz="1800" b="1" dirty="0"/>
                  <a:t>Cross-Attention</a:t>
                </a:r>
                <a:endParaRPr lang="en-US" dirty="0"/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28093E0A-F175-4849-DC33-D962E049F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25625"/>
                <a:ext cx="5888922" cy="1203198"/>
              </a:xfrm>
              <a:prstGeom prst="rect">
                <a:avLst/>
              </a:prstGeom>
              <a:blipFill>
                <a:blip r:embed="rId4"/>
                <a:stretch>
                  <a:fillRect l="-1720" t="-5208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4BFEFA-06A9-DBB0-6A71-03362FC8F193}"/>
                  </a:ext>
                </a:extLst>
              </p:cNvPr>
              <p:cNvSpPr txBox="1"/>
              <p:nvPr/>
            </p:nvSpPr>
            <p:spPr>
              <a:xfrm>
                <a:off x="1744283" y="3762352"/>
                <a:ext cx="5191742" cy="74475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SCA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𝒱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h𝑖𝑡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𝒱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h𝑖𝑡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sup>
                            <m:e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MSDeformAttn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</m:t>
                              </m:r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4BFEFA-06A9-DBB0-6A71-03362FC8F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283" y="3762352"/>
                <a:ext cx="5191742" cy="744756"/>
              </a:xfrm>
              <a:prstGeom prst="rect">
                <a:avLst/>
              </a:prstGeom>
              <a:blipFill>
                <a:blip r:embed="rId5"/>
                <a:stretch>
                  <a:fillRect t="-84746" b="-138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06EC8C-189F-54DA-9453-EFA4AEF6038F}"/>
                  </a:ext>
                </a:extLst>
              </p:cNvPr>
              <p:cNvSpPr txBox="1"/>
              <p:nvPr/>
            </p:nvSpPr>
            <p:spPr>
              <a:xfrm>
                <a:off x="954579" y="4822037"/>
                <a:ext cx="6139629" cy="740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MSDeformAttn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{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𝒲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𝒜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𝑖𝑗𝑙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𝒲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</m:acc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+∆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𝑖𝑗𝑙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06EC8C-189F-54DA-9453-EFA4AEF60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79" y="4822037"/>
                <a:ext cx="6139629" cy="740331"/>
              </a:xfrm>
              <a:prstGeom prst="rect">
                <a:avLst/>
              </a:prstGeom>
              <a:blipFill>
                <a:blip r:embed="rId6"/>
                <a:stretch>
                  <a:fillRect t="-83051" b="-138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1C8D96D-C606-E2A0-DE4A-35215C1B825D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5400000">
            <a:off x="2922754" y="3162468"/>
            <a:ext cx="790287" cy="30307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BCB6B8BD-284B-C41F-4210-C57FD9744F09}"/>
              </a:ext>
            </a:extLst>
          </p:cNvPr>
          <p:cNvGrpSpPr/>
          <p:nvPr/>
        </p:nvGrpSpPr>
        <p:grpSpPr>
          <a:xfrm>
            <a:off x="8206353" y="2665792"/>
            <a:ext cx="3985647" cy="3881654"/>
            <a:chOff x="5229932" y="2430246"/>
            <a:chExt cx="3985647" cy="3881654"/>
          </a:xfrm>
        </p:grpSpPr>
        <p:pic>
          <p:nvPicPr>
            <p:cNvPr id="11" name="Picture 10" descr="A diagram of a diagram&#10;&#10;AI-generated content may be incorrect.">
              <a:extLst>
                <a:ext uri="{FF2B5EF4-FFF2-40B4-BE49-F238E27FC236}">
                  <a16:creationId xmlns:a16="http://schemas.microsoft.com/office/drawing/2014/main" id="{198A063D-F425-92AF-29FD-F9B65C1DE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42059"/>
            <a:stretch/>
          </p:blipFill>
          <p:spPr>
            <a:xfrm>
              <a:off x="5529842" y="2430246"/>
              <a:ext cx="3685737" cy="38816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1162AC7-FCF3-2061-24D9-A5620E22681D}"/>
                    </a:ext>
                  </a:extLst>
                </p:cNvPr>
                <p:cNvSpPr/>
                <p:nvPr/>
              </p:nvSpPr>
              <p:spPr>
                <a:xfrm>
                  <a:off x="5229932" y="2509520"/>
                  <a:ext cx="1223996" cy="2336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Query feature at p 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C0B78C0-0A61-5074-DC82-28B314EC4B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932" y="2509520"/>
                  <a:ext cx="1223996" cy="233680"/>
                </a:xfrm>
                <a:prstGeom prst="rect">
                  <a:avLst/>
                </a:prstGeom>
                <a:blipFill>
                  <a:blip r:embed="rId8"/>
                  <a:stretch>
                    <a:fillRect t="-36842" r="-1031" b="-4210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2BF1AF4-AA24-6CFE-EC42-230C1068C40B}"/>
                    </a:ext>
                  </a:extLst>
                </p:cNvPr>
                <p:cNvSpPr/>
                <p:nvPr/>
              </p:nvSpPr>
              <p:spPr>
                <a:xfrm>
                  <a:off x="5229932" y="4586491"/>
                  <a:ext cx="1224000" cy="604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Input Feature Map :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B0B4214-41D1-94DD-B01F-83D1617381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932" y="4586491"/>
                  <a:ext cx="1224000" cy="604459"/>
                </a:xfrm>
                <a:prstGeom prst="rect">
                  <a:avLst/>
                </a:prstGeom>
                <a:blipFill>
                  <a:blip r:embed="rId9"/>
                  <a:stretch>
                    <a:fillRect r="-41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ECDC2F-1369-E4DC-6FA8-917529B27D1D}"/>
                  </a:ext>
                </a:extLst>
              </p:cNvPr>
              <p:cNvSpPr/>
              <p:nvPr/>
            </p:nvSpPr>
            <p:spPr>
              <a:xfrm>
                <a:off x="8586719" y="3037448"/>
                <a:ext cx="1687259" cy="9956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acc>
                        <m:accPr>
                          <m:chr m:val="̂"/>
                          <m:ctrlP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</m:acc>
                    </m:oMath>
                  </m:oMathPara>
                </a14:m>
                <a:endParaRPr lang="en-US" sz="9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sz="9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</m:acc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0≤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9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en-US" sz="9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</m:acc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ECDC2F-1369-E4DC-6FA8-917529B27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719" y="3037448"/>
                <a:ext cx="1687259" cy="9956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C018540-8384-F342-04CF-AE25246F8B4C}"/>
              </a:ext>
            </a:extLst>
          </p:cNvPr>
          <p:cNvSpPr txBox="1"/>
          <p:nvPr/>
        </p:nvSpPr>
        <p:spPr>
          <a:xfrm>
            <a:off x="5760431" y="6642556"/>
            <a:ext cx="6431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Figure :  Zhu, </a:t>
            </a:r>
            <a:r>
              <a:rPr lang="en-US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Xizhou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et al. "Deformable </a:t>
            </a:r>
            <a:r>
              <a:rPr lang="en-US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detr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: Deformable transformers for end-to-end object detection." </a:t>
            </a:r>
            <a:r>
              <a:rPr lang="en-US" sz="8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arXiv</a:t>
            </a:r>
            <a:r>
              <a:rPr lang="en-US" sz="8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preprint arXiv:2010.04159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(2020).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5ABD1-B2D5-DDC2-8905-DE000FCC0930}"/>
              </a:ext>
            </a:extLst>
          </p:cNvPr>
          <p:cNvSpPr/>
          <p:nvPr/>
        </p:nvSpPr>
        <p:spPr>
          <a:xfrm>
            <a:off x="8586719" y="0"/>
            <a:ext cx="3605281" cy="2318658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54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0682A-FC45-E976-3EC7-737A65C0E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9ED1-2BEC-471A-48DB-CE10E93D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BEVFormer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191C6D-2FF2-ECE3-4AF9-D34A47BC2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9" name="Content Placeholder 5" descr="A diagram of a structure&#10;&#10;AI-generated content may be incorrect.">
            <a:extLst>
              <a:ext uri="{FF2B5EF4-FFF2-40B4-BE49-F238E27FC236}">
                <a16:creationId xmlns:a16="http://schemas.microsoft.com/office/drawing/2014/main" id="{6E0D915B-BE46-3448-002D-106E55C2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447028"/>
            <a:ext cx="89916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53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D109-793D-01DD-7A6F-4B7DF0728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CFC478-3586-D64D-B29C-C4C04E64F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532430-C161-CC33-F45C-EAF43AC6C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644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2DC3E-AA1B-557A-B3C4-0917008DB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2BD3-24A7-EA7E-EE09-1CE27B70D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5E64A-D037-FA2D-9AF6-1495D0F67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7083" cy="4351338"/>
          </a:xfrm>
        </p:spPr>
        <p:txBody>
          <a:bodyPr lIns="90000">
            <a:noAutofit/>
          </a:bodyPr>
          <a:lstStyle/>
          <a:p>
            <a:r>
              <a:rPr lang="en-US" dirty="0"/>
              <a:t>Training</a:t>
            </a:r>
          </a:p>
          <a:p>
            <a:pPr lvl="1"/>
            <a:r>
              <a:rPr lang="en-US" sz="1800" dirty="0"/>
              <a:t>Dataset</a:t>
            </a:r>
          </a:p>
          <a:p>
            <a:pPr lvl="2"/>
            <a:r>
              <a:rPr lang="en-US" sz="1600" dirty="0" err="1"/>
              <a:t>NuScenes</a:t>
            </a:r>
            <a:r>
              <a:rPr lang="en-US" sz="1600" dirty="0"/>
              <a:t> Dataset [1] : 3D OD + Seg</a:t>
            </a:r>
          </a:p>
          <a:p>
            <a:pPr lvl="2"/>
            <a:r>
              <a:rPr lang="en-US" sz="1600" dirty="0"/>
              <a:t>Waymo Open Dataset [2] : 3D OD</a:t>
            </a:r>
          </a:p>
          <a:p>
            <a:pPr lvl="1"/>
            <a:r>
              <a:rPr lang="en-US" sz="1800" dirty="0"/>
              <a:t>Backbone</a:t>
            </a:r>
          </a:p>
          <a:p>
            <a:pPr lvl="2"/>
            <a:r>
              <a:rPr lang="en-US" sz="1600" dirty="0"/>
              <a:t>ResNet101-DCN (FCOS3D [3])</a:t>
            </a:r>
          </a:p>
          <a:p>
            <a:pPr lvl="2"/>
            <a:r>
              <a:rPr lang="en-US" sz="1600" dirty="0"/>
              <a:t>VoVnet-99 (DD3D [4])</a:t>
            </a:r>
          </a:p>
          <a:p>
            <a:pPr lvl="1"/>
            <a:r>
              <a:rPr lang="en-US" sz="1800" dirty="0"/>
              <a:t>Head</a:t>
            </a:r>
          </a:p>
          <a:p>
            <a:pPr lvl="2"/>
            <a:r>
              <a:rPr lang="en-US" sz="1600" dirty="0"/>
              <a:t>3D OD : Deformable DETR [5]</a:t>
            </a:r>
          </a:p>
          <a:p>
            <a:pPr lvl="2"/>
            <a:r>
              <a:rPr lang="en-US" sz="1600" dirty="0"/>
              <a:t>Panoptic </a:t>
            </a:r>
            <a:r>
              <a:rPr lang="en-US" sz="1600" dirty="0" err="1"/>
              <a:t>SegFormer</a:t>
            </a:r>
            <a:r>
              <a:rPr lang="en-US" sz="1600" dirty="0"/>
              <a:t> [6]</a:t>
            </a:r>
          </a:p>
          <a:p>
            <a:pPr lvl="1"/>
            <a:r>
              <a:rPr lang="en-US" sz="1800" dirty="0"/>
              <a:t>Loss Function</a:t>
            </a:r>
          </a:p>
          <a:p>
            <a:pPr lvl="2"/>
            <a:r>
              <a:rPr lang="en-US" sz="1600" dirty="0"/>
              <a:t>3D Object Detection Task : L1 loss</a:t>
            </a:r>
          </a:p>
          <a:p>
            <a:pPr lvl="2"/>
            <a:r>
              <a:rPr lang="en-US" sz="1600" dirty="0"/>
              <a:t>Segmentation Task : Generalized </a:t>
            </a:r>
            <a:r>
              <a:rPr lang="en-US" sz="1600" dirty="0" err="1"/>
              <a:t>IoU</a:t>
            </a:r>
            <a:r>
              <a:rPr lang="en-US" sz="1600" dirty="0"/>
              <a:t> loss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0F585-8C40-9FCC-5F02-CD13ABDDF38D}"/>
              </a:ext>
            </a:extLst>
          </p:cNvPr>
          <p:cNvSpPr txBox="1"/>
          <p:nvPr/>
        </p:nvSpPr>
        <p:spPr>
          <a:xfrm>
            <a:off x="838201" y="5996066"/>
            <a:ext cx="1051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[1] Caesar, Holger, et al. "</a:t>
            </a:r>
            <a:r>
              <a:rPr lang="en-US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nuscenes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: A multimodal dataset for autonomous driving." Proceedings of the IEEE/CVF conference on computer vision and pattern recognition. 2020.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[2] Sun, Pei, et al. "Scalability in perception for autonomous driving: Waymo open dataset." Proceedings of the IEEE/CVF conference on computer vision and pattern recognition. 2020.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[3] Wang, Tai, et al. "Fcos3d: Fully convolutional one-stage monocular 3d object detection." Proceedings of the IEEE/CVF international conference on computer vision. 2021.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[4] Park, Dennis, et al. "Is pseudo-lidar needed for monocular 3d object detection?." Proceedings of the IEEE/CVF International Conference on Computer Vision. 2021.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[5] Zhu,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Xizhou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et al. "Deformable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detr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Deformable transformers for end-to-end object detection." 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preprint arXiv:2010.04159 (2020).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[6] Li, Zhiqi, et al. "Panoptic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segformer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Delving deeper into panoptic segmentation with transformers." Proceedings of the IEEE/CVF conference on computer vision and pattern recognition. 2022.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5B9BCD-3685-C5CF-6EA1-6F410B257E7F}"/>
              </a:ext>
            </a:extLst>
          </p:cNvPr>
          <p:cNvGrpSpPr/>
          <p:nvPr/>
        </p:nvGrpSpPr>
        <p:grpSpPr>
          <a:xfrm>
            <a:off x="7303135" y="1363448"/>
            <a:ext cx="3804213" cy="4497681"/>
            <a:chOff x="7303135" y="1543635"/>
            <a:chExt cx="3804213" cy="449768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743FE5A-8A2E-93B5-E876-DF5F30E03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7892" y="1543635"/>
              <a:ext cx="1338201" cy="81638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CB82DA-BF5B-E3BD-6264-D6745A6CD691}"/>
                </a:ext>
              </a:extLst>
            </p:cNvPr>
            <p:cNvSpPr/>
            <p:nvPr/>
          </p:nvSpPr>
          <p:spPr>
            <a:xfrm>
              <a:off x="8752992" y="2795698"/>
              <a:ext cx="1368000" cy="6966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i="1" dirty="0" err="1">
                  <a:solidFill>
                    <a:schemeClr val="tx1"/>
                  </a:solidFill>
                </a:rPr>
                <a:t>BEVFormer</a:t>
              </a:r>
              <a:endParaRPr lang="en-US" sz="11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806DC68-75C7-FC8B-0379-7E4121226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58246" y="3726986"/>
              <a:ext cx="549894" cy="54989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98834C-F591-EDC0-5C50-6CB1C099EABA}"/>
                </a:ext>
              </a:extLst>
            </p:cNvPr>
            <p:cNvSpPr txBox="1"/>
            <p:nvPr/>
          </p:nvSpPr>
          <p:spPr>
            <a:xfrm>
              <a:off x="7938691" y="5764317"/>
              <a:ext cx="1538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3D Object Detection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E53A4F-3F17-683D-0B60-DD69CA5846B4}"/>
                </a:ext>
              </a:extLst>
            </p:cNvPr>
            <p:cNvSpPr txBox="1"/>
            <p:nvPr/>
          </p:nvSpPr>
          <p:spPr>
            <a:xfrm>
              <a:off x="9645735" y="5764317"/>
              <a:ext cx="1112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Segmentation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48C76B4-8C05-4276-6147-BD0101EAD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6571" y="2869094"/>
              <a:ext cx="549894" cy="54989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F134571-16CD-E88B-B4E4-814C69339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07863" y="4680416"/>
              <a:ext cx="988229" cy="98141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8DB55EB-02C9-3F20-D5E9-4F3A9B73D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9429" y="4680416"/>
              <a:ext cx="1076959" cy="1082812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E4064A1-F1FB-6A9B-97BF-53ACEBB76C4C}"/>
                </a:ext>
              </a:extLst>
            </p:cNvPr>
            <p:cNvCxnSpPr>
              <a:stCxn id="12" idx="2"/>
              <a:endCxn id="15" idx="0"/>
            </p:cNvCxnSpPr>
            <p:nvPr/>
          </p:nvCxnSpPr>
          <p:spPr>
            <a:xfrm flipH="1">
              <a:off x="9436992" y="2360022"/>
              <a:ext cx="1" cy="4356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C218342-C29F-CCB8-3EAE-D37040A2C57E}"/>
                </a:ext>
              </a:extLst>
            </p:cNvPr>
            <p:cNvCxnSpPr>
              <a:cxnSpLocks/>
              <a:stCxn id="28" idx="3"/>
              <a:endCxn id="15" idx="1"/>
            </p:cNvCxnSpPr>
            <p:nvPr/>
          </p:nvCxnSpPr>
          <p:spPr>
            <a:xfrm>
              <a:off x="8226465" y="3144041"/>
              <a:ext cx="52652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129C48B-7471-9331-0301-9817CE7F04AD}"/>
                </a:ext>
              </a:extLst>
            </p:cNvPr>
            <p:cNvCxnSpPr>
              <a:cxnSpLocks/>
              <a:stCxn id="15" idx="2"/>
              <a:endCxn id="20" idx="0"/>
            </p:cNvCxnSpPr>
            <p:nvPr/>
          </p:nvCxnSpPr>
          <p:spPr>
            <a:xfrm flipH="1">
              <a:off x="9433193" y="3492384"/>
              <a:ext cx="3799" cy="2346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37309543-0762-3410-7B13-E78FF197A3DE}"/>
                </a:ext>
              </a:extLst>
            </p:cNvPr>
            <p:cNvCxnSpPr>
              <a:stCxn id="20" idx="2"/>
              <a:endCxn id="32" idx="0"/>
            </p:cNvCxnSpPr>
            <p:nvPr/>
          </p:nvCxnSpPr>
          <p:spPr>
            <a:xfrm rot="5400000">
              <a:off x="8868783" y="4116006"/>
              <a:ext cx="403536" cy="72528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267A8D45-8C86-9112-FE4B-FAD249E372F7}"/>
                </a:ext>
              </a:extLst>
            </p:cNvPr>
            <p:cNvCxnSpPr>
              <a:cxnSpLocks/>
              <a:stCxn id="20" idx="2"/>
              <a:endCxn id="30" idx="0"/>
            </p:cNvCxnSpPr>
            <p:nvPr/>
          </p:nvCxnSpPr>
          <p:spPr>
            <a:xfrm rot="16200000" flipH="1">
              <a:off x="9615817" y="4094255"/>
              <a:ext cx="403536" cy="76878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7F34380-8550-99D7-C606-A0669B0F4A36}"/>
                    </a:ext>
                  </a:extLst>
                </p:cNvPr>
                <p:cNvSpPr txBox="1"/>
                <p:nvPr/>
              </p:nvSpPr>
              <p:spPr>
                <a:xfrm>
                  <a:off x="7303135" y="2545383"/>
                  <a:ext cx="129676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BEVFeature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7F34380-8550-99D7-C606-A0669B0F4A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3135" y="2545383"/>
                  <a:ext cx="1296765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9EBEDD6-5BD7-6A48-768E-91254F446D40}"/>
                    </a:ext>
                  </a:extLst>
                </p:cNvPr>
                <p:cNvSpPr txBox="1"/>
                <p:nvPr/>
              </p:nvSpPr>
              <p:spPr>
                <a:xfrm>
                  <a:off x="8025255" y="3863434"/>
                  <a:ext cx="114928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BEVFeature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9EBEDD6-5BD7-6A48-768E-91254F446D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5255" y="3863434"/>
                  <a:ext cx="1149289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58133F8-F9CC-4E8B-4E6A-E76E9CCB197C}"/>
                </a:ext>
              </a:extLst>
            </p:cNvPr>
            <p:cNvSpPr/>
            <p:nvPr/>
          </p:nvSpPr>
          <p:spPr>
            <a:xfrm>
              <a:off x="10729481" y="2795698"/>
              <a:ext cx="377867" cy="69668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Elbow Connector 50">
              <a:extLst>
                <a:ext uri="{FF2B5EF4-FFF2-40B4-BE49-F238E27FC236}">
                  <a16:creationId xmlns:a16="http://schemas.microsoft.com/office/drawing/2014/main" id="{4B51F159-31C3-D37A-394B-A0BA7B940FF1}"/>
                </a:ext>
              </a:extLst>
            </p:cNvPr>
            <p:cNvCxnSpPr>
              <a:cxnSpLocks/>
              <a:stCxn id="20" idx="3"/>
              <a:endCxn id="50" idx="1"/>
            </p:cNvCxnSpPr>
            <p:nvPr/>
          </p:nvCxnSpPr>
          <p:spPr>
            <a:xfrm flipV="1">
              <a:off x="9708140" y="3144041"/>
              <a:ext cx="1021341" cy="857892"/>
            </a:xfrm>
            <a:prstGeom prst="bentConnector3">
              <a:avLst>
                <a:gd name="adj1" fmla="val 6976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9280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9E513-8F21-F8A0-723B-25CC8247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C76B5-5B8A-3D94-CEF4-DE4765AF6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77407-D84E-8D86-5BEB-371A88F206CF}"/>
              </a:ext>
            </a:extLst>
          </p:cNvPr>
          <p:cNvSpPr txBox="1">
            <a:spLocks/>
          </p:cNvSpPr>
          <p:nvPr/>
        </p:nvSpPr>
        <p:spPr>
          <a:xfrm>
            <a:off x="1456964" y="5586827"/>
            <a:ext cx="9278072" cy="810453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ctr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600" dirty="0"/>
              <a:t>Camera-only Baseline </a:t>
            </a:r>
            <a:r>
              <a:rPr lang="ko-KR" altLang="en-US" sz="1600" dirty="0"/>
              <a:t>모델</a:t>
            </a:r>
            <a:r>
              <a:rPr lang="en-US" altLang="ko-KR" sz="1600" dirty="0"/>
              <a:t> (Attention X)</a:t>
            </a:r>
            <a:r>
              <a:rPr lang="ko-KR" altLang="en-US" sz="1600" dirty="0" err="1"/>
              <a:t>에</a:t>
            </a:r>
            <a:r>
              <a:rPr lang="ko-KR" altLang="en-US" sz="1600" dirty="0"/>
              <a:t> 비해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br>
              <a:rPr lang="en-US" altLang="ko-KR" sz="1600" dirty="0"/>
            </a:br>
            <a:r>
              <a:rPr lang="en-US" altLang="ko-KR" sz="1600" b="1" dirty="0"/>
              <a:t>9.0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Points </a:t>
            </a:r>
            <a:r>
              <a:rPr lang="ko-KR" altLang="en-US" sz="1600" b="1" dirty="0"/>
              <a:t>높은 </a:t>
            </a:r>
            <a:r>
              <a:rPr lang="en-US" altLang="ko-KR" sz="1600" b="1" dirty="0"/>
              <a:t>NDS </a:t>
            </a:r>
            <a:r>
              <a:rPr lang="ko-KR" altLang="en-US" sz="1600" b="1" dirty="0"/>
              <a:t>퍼포먼스</a:t>
            </a:r>
            <a:r>
              <a:rPr lang="ko-KR" altLang="en-US" sz="1600" dirty="0"/>
              <a:t>와 현저히 </a:t>
            </a:r>
            <a:r>
              <a:rPr lang="ko-KR" altLang="en-US" sz="1600" b="1" dirty="0"/>
              <a:t>줄어든 </a:t>
            </a:r>
            <a:r>
              <a:rPr lang="en-US" altLang="ko-KR" sz="1600" b="1" dirty="0"/>
              <a:t>Velocity </a:t>
            </a:r>
            <a:r>
              <a:rPr lang="ko-KR" altLang="en-US" sz="1600" b="1" dirty="0"/>
              <a:t>예측 에러</a:t>
            </a:r>
            <a:r>
              <a:rPr lang="ko-KR" altLang="en-US" sz="1600" dirty="0"/>
              <a:t>를 보여줌</a:t>
            </a:r>
            <a:r>
              <a:rPr lang="en-US" altLang="ko-KR" sz="1600" dirty="0"/>
              <a:t>.</a:t>
            </a:r>
            <a:endParaRPr lang="en-US" sz="1600" dirty="0"/>
          </a:p>
          <a:p>
            <a:pPr marL="514350" indent="-514350" algn="ctr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Lidar</a:t>
            </a:r>
            <a:r>
              <a:rPr lang="ko-KR" altLang="en-US" sz="1600" dirty="0"/>
              <a:t> 센서를 사용한 </a:t>
            </a:r>
            <a:r>
              <a:rPr lang="en-US" altLang="ko-KR" sz="1600" dirty="0"/>
              <a:t>Baseline </a:t>
            </a:r>
            <a:r>
              <a:rPr lang="ko-KR" altLang="en-US" sz="1600" dirty="0"/>
              <a:t>모델에 준하는 </a:t>
            </a:r>
            <a:r>
              <a:rPr lang="en-US" altLang="ko-KR" sz="1600" dirty="0"/>
              <a:t>NDS </a:t>
            </a:r>
            <a:r>
              <a:rPr lang="ko-KR" altLang="en-US" sz="1600" dirty="0"/>
              <a:t>퍼포먼스를 보여줌</a:t>
            </a:r>
            <a:r>
              <a:rPr lang="en-US" altLang="ko-KR" sz="1600" dirty="0"/>
              <a:t>.</a:t>
            </a:r>
          </a:p>
        </p:txBody>
      </p:sp>
      <p:pic>
        <p:nvPicPr>
          <p:cNvPr id="13" name="Picture 12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0DE105DD-1F23-C7D9-C11D-B3628C3B1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375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69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10E5E-4105-D207-0F1C-52A202289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C9339-54FA-E0BF-1CB5-90EB395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B73C1-99F1-F791-14A2-9FFE9972B9CA}"/>
              </a:ext>
            </a:extLst>
          </p:cNvPr>
          <p:cNvSpPr txBox="1">
            <a:spLocks/>
          </p:cNvSpPr>
          <p:nvPr/>
        </p:nvSpPr>
        <p:spPr>
          <a:xfrm>
            <a:off x="1456964" y="5903489"/>
            <a:ext cx="9278072" cy="405226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ctr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600" dirty="0"/>
              <a:t>2D → 3D </a:t>
            </a:r>
            <a:r>
              <a:rPr lang="ko-KR" altLang="en-US" sz="1600" dirty="0"/>
              <a:t>기반</a:t>
            </a:r>
            <a:r>
              <a:rPr lang="en-US" altLang="ko-KR" sz="1600" dirty="0"/>
              <a:t> Baseline </a:t>
            </a:r>
            <a:r>
              <a:rPr lang="ko-KR" altLang="en-US" sz="1600" dirty="0"/>
              <a:t>모델인 </a:t>
            </a:r>
            <a:r>
              <a:rPr lang="en-US" altLang="ko-KR" sz="1600" b="1" dirty="0"/>
              <a:t>VPN</a:t>
            </a:r>
            <a:r>
              <a:rPr lang="ko-KR" altLang="en-US" sz="1600" b="1" dirty="0"/>
              <a:t>과 </a:t>
            </a:r>
            <a:r>
              <a:rPr lang="en-US" altLang="ko-KR" sz="1600" b="1" dirty="0"/>
              <a:t>LSS</a:t>
            </a:r>
            <a:r>
              <a:rPr lang="ko-KR" altLang="en-US" sz="1600" b="1" dirty="0"/>
              <a:t> 보다 전반적으로 향상된 퍼포먼스</a:t>
            </a:r>
            <a:r>
              <a:rPr lang="ko-KR" altLang="en-US" sz="1600" dirty="0"/>
              <a:t>를 보여줌</a:t>
            </a:r>
            <a:r>
              <a:rPr lang="en-US" altLang="ko-KR" sz="1600" dirty="0"/>
              <a:t>.</a:t>
            </a:r>
          </a:p>
          <a:p>
            <a:pPr marL="514350" indent="-514350" algn="ctr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600" dirty="0" err="1"/>
              <a:t>BEVFormer</a:t>
            </a:r>
            <a:r>
              <a:rPr lang="en-US" altLang="ko-KR" sz="1600" dirty="0"/>
              <a:t> </a:t>
            </a:r>
            <a:r>
              <a:rPr lang="ko-KR" altLang="en-US" sz="1600" dirty="0"/>
              <a:t>모델의 </a:t>
            </a:r>
            <a:r>
              <a:rPr lang="en-US" altLang="ko-KR" sz="1600" b="1" dirty="0"/>
              <a:t>Multi-Task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Learning</a:t>
            </a:r>
            <a:r>
              <a:rPr lang="ko-KR" altLang="en-US" sz="1600" b="1" dirty="0"/>
              <a:t> 적용 가능성을 확인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예외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Road and Lane Segmentation)</a:t>
            </a:r>
          </a:p>
        </p:txBody>
      </p:sp>
      <p:pic>
        <p:nvPicPr>
          <p:cNvPr id="10" name="Picture 9" descr="A screenshot of a table&#10;&#10;AI-generated content may be incorrect.">
            <a:extLst>
              <a:ext uri="{FF2B5EF4-FFF2-40B4-BE49-F238E27FC236}">
                <a16:creationId xmlns:a16="http://schemas.microsoft.com/office/drawing/2014/main" id="{3F08C57D-26F5-1531-DEE4-8C02D07D2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53792"/>
            <a:ext cx="7772400" cy="45496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817339-E78E-C73D-A902-2856B53EE607}"/>
              </a:ext>
            </a:extLst>
          </p:cNvPr>
          <p:cNvSpPr txBox="1"/>
          <p:nvPr/>
        </p:nvSpPr>
        <p:spPr>
          <a:xfrm>
            <a:off x="9780104" y="4439659"/>
            <a:ext cx="157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 </a:t>
            </a:r>
            <a:r>
              <a:rPr lang="en-US" sz="900" dirty="0" err="1"/>
              <a:t>BEVFormer</a:t>
            </a:r>
            <a:r>
              <a:rPr lang="en-US" sz="900" dirty="0"/>
              <a:t>-S</a:t>
            </a:r>
            <a:br>
              <a:rPr lang="en-US" sz="900" dirty="0"/>
            </a:br>
            <a:r>
              <a:rPr lang="en-US" sz="900" dirty="0"/>
              <a:t>Spatial Cross-Attention</a:t>
            </a:r>
            <a:r>
              <a:rPr lang="ko-KR" altLang="en-US" sz="900" dirty="0"/>
              <a:t>만 적용된 </a:t>
            </a:r>
            <a:r>
              <a:rPr lang="en-US" altLang="ko-KR" sz="900" dirty="0" err="1"/>
              <a:t>BEVFormer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56944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0E2C-728E-C873-5EDF-4AE8C4E82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D068-A03C-B8C4-B1A8-247C2216A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</a:t>
            </a:r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77DA7D42-C3B6-55B6-76DA-C3E044944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8089" y="1690688"/>
            <a:ext cx="7299841" cy="516926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44D56-3D9E-AC6B-0AC8-79F33DD9E3B9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3215759" cy="3583677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1600" dirty="0" err="1"/>
              <a:t>BEVFormer</a:t>
            </a:r>
            <a:r>
              <a:rPr lang="ko-KR" altLang="en-US" sz="1600" dirty="0"/>
              <a:t>는 </a:t>
            </a:r>
            <a:r>
              <a:rPr lang="en-US" sz="1600" dirty="0"/>
              <a:t>Object </a:t>
            </a:r>
            <a:r>
              <a:rPr lang="en-US" sz="1600" b="1" dirty="0"/>
              <a:t>Visibility</a:t>
            </a:r>
            <a:r>
              <a:rPr lang="ko-KR" altLang="en-US" sz="1600" b="1" dirty="0"/>
              <a:t> 가 낮은 </a:t>
            </a:r>
            <a:r>
              <a:rPr lang="en-US" altLang="ko-KR" sz="1600" b="1" dirty="0"/>
              <a:t>(0-40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%)</a:t>
            </a:r>
            <a:r>
              <a:rPr lang="ko-KR" altLang="en-US" sz="1600" b="1" dirty="0"/>
              <a:t> 환경에서도 </a:t>
            </a:r>
            <a:r>
              <a:rPr lang="en-US" altLang="ko-KR" sz="1600" b="1" dirty="0"/>
              <a:t>Robus</a:t>
            </a:r>
            <a:r>
              <a:rPr lang="en-US" altLang="ko-KR" sz="1600" dirty="0"/>
              <a:t>t</a:t>
            </a:r>
            <a:r>
              <a:rPr lang="ko-KR" altLang="en-US" sz="1600" b="1" dirty="0"/>
              <a:t>한 퍼포먼스</a:t>
            </a:r>
            <a:r>
              <a:rPr lang="ko-KR" altLang="en-US" sz="1600" dirty="0"/>
              <a:t>를 보여줌</a:t>
            </a:r>
            <a:r>
              <a:rPr lang="en-US" altLang="ko-KR" sz="1600" dirty="0"/>
              <a:t>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US" sz="16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/>
              <a:t>특히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Visibility</a:t>
            </a:r>
            <a:r>
              <a:rPr lang="ko-KR" altLang="en-US" sz="1600" dirty="0"/>
              <a:t>가 낮은 환경에서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b="1" dirty="0"/>
              <a:t>Temporal information</a:t>
            </a:r>
            <a:r>
              <a:rPr lang="ko-KR" altLang="en-US" sz="1600" b="1" dirty="0"/>
              <a:t>이 </a:t>
            </a:r>
            <a:r>
              <a:rPr lang="en-US" altLang="ko-KR" sz="1600" b="1" dirty="0"/>
              <a:t>3D Object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Translation, Orientation, </a:t>
            </a:r>
            <a:r>
              <a:rPr lang="ko-KR" altLang="en-US" sz="1600" b="1" dirty="0"/>
              <a:t>그리고 </a:t>
            </a:r>
            <a:r>
              <a:rPr lang="en-US" altLang="ko-KR" sz="1600" b="1" dirty="0"/>
              <a:t>Velocity </a:t>
            </a:r>
            <a:r>
              <a:rPr lang="ko-KR" altLang="en-US" sz="1600" b="1" dirty="0"/>
              <a:t>예측 에러를 줄이는 데 효과적</a:t>
            </a:r>
            <a:r>
              <a:rPr lang="ko-KR" altLang="en-US" sz="1600" dirty="0"/>
              <a:t>임을 보여줌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9847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19FB9-DA5E-0AF2-979D-D6464D5F1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602664-0DDB-68FA-91B3-C1F272C3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D0C1F-19C0-D6D6-0391-38866715C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5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7A581-C69D-7438-CAF8-35A9BD27C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D522E-718B-1F17-7305-83C01010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24D46-146C-646E-FDAC-2820629D7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 lIns="90000">
            <a:noAutofit/>
          </a:bodyPr>
          <a:lstStyle/>
          <a:p>
            <a:r>
              <a:rPr lang="en-US" b="1" dirty="0" err="1"/>
              <a:t>BEVFormer</a:t>
            </a:r>
            <a:r>
              <a:rPr lang="en-US" dirty="0"/>
              <a:t> </a:t>
            </a:r>
            <a:endParaRPr lang="en-US" sz="2000" i="1" dirty="0"/>
          </a:p>
          <a:p>
            <a:pPr lvl="1">
              <a:lnSpc>
                <a:spcPct val="150000"/>
              </a:lnSpc>
            </a:pPr>
            <a:r>
              <a:rPr lang="en-US" altLang="ko-KR" sz="2000" i="1" dirty="0"/>
              <a:t>BEV map</a:t>
            </a:r>
            <a:r>
              <a:rPr lang="ko-KR" altLang="en-US" sz="2000" i="1" dirty="0"/>
              <a:t>의 각 위치에서의 </a:t>
            </a:r>
            <a:r>
              <a:rPr lang="en-US" altLang="ko-KR" sz="2000" i="1" dirty="0"/>
              <a:t>Feature</a:t>
            </a:r>
            <a:r>
              <a:rPr lang="ko-KR" altLang="en-US" sz="2000" i="1" dirty="0"/>
              <a:t> 정보를 </a:t>
            </a:r>
            <a:r>
              <a:rPr lang="en-US" altLang="ko-KR" sz="2000" b="1" i="1" dirty="0"/>
              <a:t>Spatiotemporal Attention Mechanism</a:t>
            </a:r>
            <a:r>
              <a:rPr lang="ko-KR" altLang="en-US" sz="2000" i="1" dirty="0"/>
              <a:t>을 활용하여 </a:t>
            </a:r>
            <a:r>
              <a:rPr lang="en-US" altLang="ko-KR" sz="2000" i="1" dirty="0"/>
              <a:t>Multi-camera image</a:t>
            </a:r>
            <a:r>
              <a:rPr lang="ko-KR" altLang="en-US" sz="2000" i="1" dirty="0"/>
              <a:t>로부터 </a:t>
            </a:r>
            <a:r>
              <a:rPr lang="en-US" altLang="ko-KR" sz="2000" i="1" dirty="0"/>
              <a:t> </a:t>
            </a:r>
            <a:r>
              <a:rPr lang="ko-KR" altLang="en-US" sz="2000" i="1" dirty="0"/>
              <a:t>효율적으로 추출 </a:t>
            </a:r>
            <a:endParaRPr lang="en-US" altLang="ko-KR" sz="2000" i="1" dirty="0"/>
          </a:p>
          <a:p>
            <a:pPr lvl="1">
              <a:lnSpc>
                <a:spcPct val="150000"/>
              </a:lnSpc>
            </a:pPr>
            <a:r>
              <a:rPr lang="en-US" altLang="ko-KR" sz="2000" i="1" dirty="0"/>
              <a:t>Depth Estimation</a:t>
            </a:r>
            <a:r>
              <a:rPr lang="ko-KR" altLang="en-US" sz="2000" i="1" dirty="0"/>
              <a:t>의 오차로부터 자유로운 </a:t>
            </a:r>
            <a:r>
              <a:rPr lang="en-US" altLang="ko-KR" sz="2000" b="1" i="1" dirty="0"/>
              <a:t>Top-Down (3D → 2D) </a:t>
            </a:r>
            <a:r>
              <a:rPr lang="ko-KR" altLang="en-US" sz="2000" b="1" i="1" dirty="0"/>
              <a:t>방식의 방법론</a:t>
            </a:r>
            <a:r>
              <a:rPr lang="en-US" altLang="ko-KR" sz="2000" i="1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000" i="1" dirty="0"/>
              <a:t>Camera</a:t>
            </a:r>
            <a:r>
              <a:rPr lang="ko-KR" altLang="en-US" sz="2000" i="1" dirty="0"/>
              <a:t>만 사용하더라도 </a:t>
            </a:r>
            <a:r>
              <a:rPr lang="en-US" altLang="ko-KR" sz="2000" b="1" i="1" dirty="0"/>
              <a:t>Lidar </a:t>
            </a:r>
            <a:r>
              <a:rPr lang="ko-KR" altLang="en-US" sz="2000" b="1" i="1" dirty="0"/>
              <a:t>사용 모델과 대등한 수준의 퍼포먼스</a:t>
            </a:r>
            <a:r>
              <a:rPr lang="en-US" altLang="ko-KR" sz="2000" i="1" dirty="0"/>
              <a:t>.</a:t>
            </a:r>
            <a:endParaRPr lang="en-US" sz="2000" i="1" dirty="0"/>
          </a:p>
        </p:txBody>
      </p:sp>
      <p:pic>
        <p:nvPicPr>
          <p:cNvPr id="4" name="Picture 3" descr="A diagram of a road with a few images&#10;&#10;AI-generated content may be incorrect.">
            <a:extLst>
              <a:ext uri="{FF2B5EF4-FFF2-40B4-BE49-F238E27FC236}">
                <a16:creationId xmlns:a16="http://schemas.microsoft.com/office/drawing/2014/main" id="{4F477355-1C6F-BD41-DFBD-D694A405A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144" y="4462978"/>
            <a:ext cx="5099711" cy="214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85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B7CD-FDD5-05C0-69B5-9E5006ADD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871D1E-1F9C-FC99-83C5-FC478701196C}"/>
              </a:ext>
            </a:extLst>
          </p:cNvPr>
          <p:cNvGrpSpPr/>
          <p:nvPr/>
        </p:nvGrpSpPr>
        <p:grpSpPr>
          <a:xfrm>
            <a:off x="838200" y="3076349"/>
            <a:ext cx="10515600" cy="1345885"/>
            <a:chOff x="838200" y="2914379"/>
            <a:chExt cx="10515600" cy="134588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61366B4-A1F6-0886-CF8A-FC5E073B4E1C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3567278"/>
              <a:ext cx="10515600" cy="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19FBAD-3C59-11CF-1F9A-05CE3FF8E4C4}"/>
                </a:ext>
              </a:extLst>
            </p:cNvPr>
            <p:cNvSpPr txBox="1"/>
            <p:nvPr/>
          </p:nvSpPr>
          <p:spPr>
            <a:xfrm>
              <a:off x="838200" y="2914379"/>
              <a:ext cx="101822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accent1"/>
                  </a:solidFill>
                </a:rPr>
                <a:t>LSS</a:t>
              </a:r>
              <a:br>
                <a:rPr lang="en-US" sz="1100" dirty="0">
                  <a:solidFill>
                    <a:schemeClr val="accent1"/>
                  </a:solidFill>
                </a:rPr>
              </a:br>
              <a:r>
                <a:rPr lang="en-US" sz="1100" dirty="0">
                  <a:solidFill>
                    <a:schemeClr val="accent1"/>
                  </a:solidFill>
                </a:rPr>
                <a:t>(Philion et al.)</a:t>
              </a:r>
            </a:p>
            <a:p>
              <a:r>
                <a:rPr lang="en-US" sz="1100" dirty="0">
                  <a:solidFill>
                    <a:schemeClr val="accent1"/>
                  </a:solidFill>
                </a:rPr>
                <a:t>2020-08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0D6454-5DDB-5B39-B106-FC707F70DCAA}"/>
                </a:ext>
              </a:extLst>
            </p:cNvPr>
            <p:cNvSpPr txBox="1"/>
            <p:nvPr/>
          </p:nvSpPr>
          <p:spPr>
            <a:xfrm>
              <a:off x="2594196" y="2914379"/>
              <a:ext cx="103265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accent1"/>
                  </a:solidFill>
                </a:rPr>
                <a:t>BEVDet</a:t>
              </a:r>
              <a:br>
                <a:rPr lang="en-US" sz="1100" dirty="0">
                  <a:solidFill>
                    <a:schemeClr val="accent1"/>
                  </a:solidFill>
                </a:rPr>
              </a:br>
              <a:r>
                <a:rPr lang="en-US" sz="1100" dirty="0">
                  <a:solidFill>
                    <a:schemeClr val="accent1"/>
                  </a:solidFill>
                </a:rPr>
                <a:t>(Huang et al.)</a:t>
              </a:r>
            </a:p>
            <a:p>
              <a:r>
                <a:rPr lang="en-US" sz="1100" dirty="0">
                  <a:solidFill>
                    <a:schemeClr val="accent1"/>
                  </a:solidFill>
                </a:rPr>
                <a:t>2022-06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7C89BD-B578-FAF3-1771-77F9F8FB1C1C}"/>
                </a:ext>
              </a:extLst>
            </p:cNvPr>
            <p:cNvSpPr txBox="1"/>
            <p:nvPr/>
          </p:nvSpPr>
          <p:spPr>
            <a:xfrm>
              <a:off x="3272099" y="3660100"/>
              <a:ext cx="89960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err="1">
                  <a:solidFill>
                    <a:schemeClr val="accent1"/>
                  </a:solidFill>
                  <a:highlight>
                    <a:srgbClr val="FFFF00"/>
                  </a:highlight>
                </a:rPr>
                <a:t>BEVFormer</a:t>
              </a:r>
              <a:br>
                <a:rPr lang="en-US" sz="1100" b="1" dirty="0">
                  <a:solidFill>
                    <a:schemeClr val="accent1"/>
                  </a:solidFill>
                  <a:highlight>
                    <a:srgbClr val="FFFF00"/>
                  </a:highlight>
                </a:rPr>
              </a:br>
              <a:r>
                <a:rPr lang="en-US" sz="1100" b="1" dirty="0">
                  <a:solidFill>
                    <a:schemeClr val="accent1"/>
                  </a:solidFill>
                  <a:highlight>
                    <a:srgbClr val="FFFF00"/>
                  </a:highlight>
                </a:rPr>
                <a:t>(Li et al.)</a:t>
              </a:r>
            </a:p>
            <a:p>
              <a:r>
                <a:rPr lang="en-US" sz="1100" b="1" dirty="0">
                  <a:solidFill>
                    <a:schemeClr val="accent1"/>
                  </a:solidFill>
                  <a:highlight>
                    <a:srgbClr val="FFFF00"/>
                  </a:highlight>
                </a:rPr>
                <a:t>2022-07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AB071C-21BF-DF13-CA62-9E2E1D98B9C3}"/>
                </a:ext>
              </a:extLst>
            </p:cNvPr>
            <p:cNvSpPr txBox="1"/>
            <p:nvPr/>
          </p:nvSpPr>
          <p:spPr>
            <a:xfrm>
              <a:off x="4203375" y="3660100"/>
              <a:ext cx="99097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Simple-BEV</a:t>
              </a:r>
              <a:br>
                <a:rPr lang="en-US" sz="1100" dirty="0"/>
              </a:br>
              <a:r>
                <a:rPr lang="en-US" sz="1100" dirty="0"/>
                <a:t>(Adam et al.)</a:t>
              </a:r>
            </a:p>
            <a:p>
              <a:r>
                <a:rPr lang="en-US" sz="1100" dirty="0"/>
                <a:t>2022-09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DDBA08-6ACB-3F3A-76AB-6E3377584EF2}"/>
                </a:ext>
              </a:extLst>
            </p:cNvPr>
            <p:cNvSpPr txBox="1"/>
            <p:nvPr/>
          </p:nvSpPr>
          <p:spPr>
            <a:xfrm>
              <a:off x="5435566" y="3660100"/>
              <a:ext cx="80823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accent1"/>
                  </a:solidFill>
                </a:rPr>
                <a:t>PETRv2</a:t>
              </a:r>
              <a:br>
                <a:rPr lang="en-US" sz="1100" b="1" dirty="0">
                  <a:solidFill>
                    <a:schemeClr val="accent1"/>
                  </a:solidFill>
                </a:rPr>
              </a:br>
              <a:r>
                <a:rPr lang="en-US" sz="1100" b="1" dirty="0">
                  <a:solidFill>
                    <a:schemeClr val="accent1"/>
                  </a:solidFill>
                </a:rPr>
                <a:t>(Liu et al.)</a:t>
              </a:r>
            </a:p>
            <a:p>
              <a:r>
                <a:rPr lang="en-US" sz="1100" b="1" dirty="0">
                  <a:solidFill>
                    <a:schemeClr val="accent1"/>
                  </a:solidFill>
                </a:rPr>
                <a:t>2022-11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9D36F8-1D49-0F74-B944-55AECDBE8E6C}"/>
                </a:ext>
              </a:extLst>
            </p:cNvPr>
            <p:cNvSpPr txBox="1"/>
            <p:nvPr/>
          </p:nvSpPr>
          <p:spPr>
            <a:xfrm>
              <a:off x="5435566" y="2914379"/>
              <a:ext cx="101662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accent1"/>
                  </a:solidFill>
                </a:rPr>
                <a:t>BEVDepth</a:t>
              </a:r>
              <a:br>
                <a:rPr lang="en-US" sz="1100" dirty="0">
                  <a:solidFill>
                    <a:schemeClr val="accent1"/>
                  </a:solidFill>
                </a:rPr>
              </a:br>
              <a:r>
                <a:rPr lang="en-US" sz="1100" dirty="0">
                  <a:solidFill>
                    <a:schemeClr val="accent1"/>
                  </a:solidFill>
                </a:rPr>
                <a:t>(</a:t>
              </a:r>
              <a:r>
                <a:rPr lang="en-US" sz="1100" dirty="0" err="1">
                  <a:solidFill>
                    <a:schemeClr val="accent1"/>
                  </a:solidFill>
                </a:rPr>
                <a:t>Yinhao</a:t>
              </a:r>
              <a:r>
                <a:rPr lang="en-US" sz="1100" dirty="0">
                  <a:solidFill>
                    <a:schemeClr val="accent1"/>
                  </a:solidFill>
                </a:rPr>
                <a:t> et al.)</a:t>
              </a:r>
            </a:p>
            <a:p>
              <a:r>
                <a:rPr lang="en-US" sz="1100" dirty="0">
                  <a:solidFill>
                    <a:schemeClr val="accent1"/>
                  </a:solidFill>
                </a:rPr>
                <a:t>2022-11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C9E657-85A3-5F63-F35E-6D2B32A15FB2}"/>
                </a:ext>
              </a:extLst>
            </p:cNvPr>
            <p:cNvSpPr txBox="1"/>
            <p:nvPr/>
          </p:nvSpPr>
          <p:spPr>
            <a:xfrm>
              <a:off x="6967849" y="3339498"/>
              <a:ext cx="93487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accent1"/>
                  </a:solidFill>
                </a:rPr>
                <a:t>FB-BEV</a:t>
              </a:r>
              <a:br>
                <a:rPr lang="en-US" sz="1100" b="1" dirty="0">
                  <a:solidFill>
                    <a:schemeClr val="accent1"/>
                  </a:solidFill>
                </a:rPr>
              </a:br>
              <a:r>
                <a:rPr lang="en-US" sz="1100" b="1" dirty="0">
                  <a:solidFill>
                    <a:schemeClr val="accent1"/>
                  </a:solidFill>
                </a:rPr>
                <a:t>(Zhiqi et al.)</a:t>
              </a:r>
            </a:p>
            <a:p>
              <a:r>
                <a:rPr lang="en-US" sz="1100" b="1" dirty="0">
                  <a:solidFill>
                    <a:schemeClr val="accent1"/>
                  </a:solidFill>
                </a:rPr>
                <a:t>2023-08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83B8E5-79C2-1F29-295B-03EF1553D030}"/>
                </a:ext>
              </a:extLst>
            </p:cNvPr>
            <p:cNvSpPr txBox="1"/>
            <p:nvPr/>
          </p:nvSpPr>
          <p:spPr>
            <a:xfrm>
              <a:off x="8360036" y="3660100"/>
              <a:ext cx="95891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err="1">
                  <a:solidFill>
                    <a:schemeClr val="accent1"/>
                  </a:solidFill>
                </a:rPr>
                <a:t>PointBeV</a:t>
              </a:r>
              <a:br>
                <a:rPr lang="en-US" sz="1100" b="1" dirty="0">
                  <a:solidFill>
                    <a:schemeClr val="accent1"/>
                  </a:solidFill>
                </a:rPr>
              </a:br>
              <a:r>
                <a:rPr lang="en-US" sz="1100" b="1" dirty="0">
                  <a:solidFill>
                    <a:schemeClr val="accent1"/>
                  </a:solidFill>
                </a:rPr>
                <a:t>(</a:t>
              </a:r>
              <a:r>
                <a:rPr lang="en-US" sz="1100" b="1" dirty="0" err="1">
                  <a:solidFill>
                    <a:schemeClr val="accent1"/>
                  </a:solidFill>
                </a:rPr>
                <a:t>Loick</a:t>
              </a:r>
              <a:r>
                <a:rPr lang="en-US" sz="1100" b="1" dirty="0">
                  <a:solidFill>
                    <a:schemeClr val="accent1"/>
                  </a:solidFill>
                </a:rPr>
                <a:t> et al.)</a:t>
              </a:r>
            </a:p>
            <a:p>
              <a:r>
                <a:rPr lang="en-US" sz="1100" b="1" dirty="0">
                  <a:solidFill>
                    <a:schemeClr val="accent1"/>
                  </a:solidFill>
                </a:rPr>
                <a:t>2024-05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6ADA75-10C6-FB9E-9804-4D603D337713}"/>
                </a:ext>
              </a:extLst>
            </p:cNvPr>
            <p:cNvSpPr txBox="1"/>
            <p:nvPr/>
          </p:nvSpPr>
          <p:spPr>
            <a:xfrm>
              <a:off x="9030991" y="2914379"/>
              <a:ext cx="100219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BEVFusion</a:t>
              </a:r>
              <a:br>
                <a:rPr lang="en-US" sz="1100" dirty="0"/>
              </a:br>
              <a:r>
                <a:rPr lang="en-US" sz="1100" dirty="0"/>
                <a:t>(Zhijian et al.)</a:t>
              </a:r>
            </a:p>
            <a:p>
              <a:r>
                <a:rPr lang="en-US" sz="1100" dirty="0"/>
                <a:t>2024-09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5C1C3A-12B4-7B4A-4F59-22AA9AB034B9}"/>
                </a:ext>
              </a:extLst>
            </p:cNvPr>
            <p:cNvSpPr txBox="1"/>
            <p:nvPr/>
          </p:nvSpPr>
          <p:spPr>
            <a:xfrm>
              <a:off x="10063764" y="2914379"/>
              <a:ext cx="101983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accent1"/>
                  </a:solidFill>
                </a:rPr>
                <a:t>GaussianBeV</a:t>
              </a:r>
              <a:br>
                <a:rPr lang="en-US" sz="1100" dirty="0">
                  <a:solidFill>
                    <a:schemeClr val="accent1"/>
                  </a:solidFill>
                </a:rPr>
              </a:br>
              <a:r>
                <a:rPr lang="en-US" sz="1100" dirty="0">
                  <a:solidFill>
                    <a:schemeClr val="accent1"/>
                  </a:solidFill>
                </a:rPr>
                <a:t>(Florian et al.)</a:t>
              </a:r>
            </a:p>
            <a:p>
              <a:r>
                <a:rPr lang="en-US" sz="1100" dirty="0">
                  <a:solidFill>
                    <a:schemeClr val="accent1"/>
                  </a:solidFill>
                </a:rPr>
                <a:t>2024-12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239667A-284E-032A-41FF-5A70359C36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6750" y="3477278"/>
              <a:ext cx="180000" cy="18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CD48332-E76F-90E1-CE12-367D50DF0D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0058" y="3477278"/>
              <a:ext cx="180000" cy="18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35F28D-5077-F95E-CC36-5840FF766D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6242" y="3477278"/>
              <a:ext cx="180000" cy="18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8AC378-5BA3-86A6-7192-55FD362AAECA}"/>
                </a:ext>
              </a:extLst>
            </p:cNvPr>
            <p:cNvSpPr txBox="1"/>
            <p:nvPr/>
          </p:nvSpPr>
          <p:spPr>
            <a:xfrm>
              <a:off x="1330911" y="361486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2021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434B15-49C4-5FCB-6D07-EABFFF14AE44}"/>
                </a:ext>
              </a:extLst>
            </p:cNvPr>
            <p:cNvSpPr txBox="1"/>
            <p:nvPr/>
          </p:nvSpPr>
          <p:spPr>
            <a:xfrm>
              <a:off x="1954219" y="361486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2022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CCC440-081E-906C-16C1-BEBB031C4A13}"/>
                </a:ext>
              </a:extLst>
            </p:cNvPr>
            <p:cNvSpPr txBox="1"/>
            <p:nvPr/>
          </p:nvSpPr>
          <p:spPr>
            <a:xfrm>
              <a:off x="6270403" y="361486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2023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0FBFAFB-6552-F8DF-BBE5-4282B1E0CF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7614" y="3477278"/>
              <a:ext cx="180000" cy="18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DEBEBE-3472-20F1-757E-6D594204B944}"/>
                </a:ext>
              </a:extLst>
            </p:cNvPr>
            <p:cNvSpPr txBox="1"/>
            <p:nvPr/>
          </p:nvSpPr>
          <p:spPr>
            <a:xfrm>
              <a:off x="7921775" y="3604182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2024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136037-CC8A-1928-51B2-D6506C5291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42373" y="3477278"/>
              <a:ext cx="180000" cy="18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29AE70-F45B-9B35-0515-A8D728731289}"/>
                </a:ext>
              </a:extLst>
            </p:cNvPr>
            <p:cNvSpPr txBox="1"/>
            <p:nvPr/>
          </p:nvSpPr>
          <p:spPr>
            <a:xfrm>
              <a:off x="10776534" y="361486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2025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15245FD-91DF-F2AA-E747-88B91B7A0809}"/>
              </a:ext>
            </a:extLst>
          </p:cNvPr>
          <p:cNvSpPr txBox="1"/>
          <p:nvPr/>
        </p:nvSpPr>
        <p:spPr>
          <a:xfrm>
            <a:off x="838200" y="1921471"/>
            <a:ext cx="232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Bottom-Up (2D → 3D)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FDB738-1E2A-0972-9B1C-951CCE4C5BB4}"/>
              </a:ext>
            </a:extLst>
          </p:cNvPr>
          <p:cNvSpPr txBox="1"/>
          <p:nvPr/>
        </p:nvSpPr>
        <p:spPr>
          <a:xfrm>
            <a:off x="838199" y="5164536"/>
            <a:ext cx="221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Top-Down (3D → 2D)</a:t>
            </a:r>
          </a:p>
        </p:txBody>
      </p:sp>
      <p:pic>
        <p:nvPicPr>
          <p:cNvPr id="29" name="Picture 28" descr="A collage of a street&#10;&#10;AI-generated content may be incorrect.">
            <a:extLst>
              <a:ext uri="{FF2B5EF4-FFF2-40B4-BE49-F238E27FC236}">
                <a16:creationId xmlns:a16="http://schemas.microsoft.com/office/drawing/2014/main" id="{876DED6F-3899-0D86-A566-3C02C4886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519" y="1775363"/>
            <a:ext cx="1749712" cy="660404"/>
          </a:xfrm>
          <a:prstGeom prst="rect">
            <a:avLst/>
          </a:prstGeom>
        </p:spPr>
      </p:pic>
      <p:pic>
        <p:nvPicPr>
          <p:cNvPr id="30" name="Picture 29" descr="A line of a long orange and blue line&#10;&#10;AI-generated content may be incorrect.">
            <a:extLst>
              <a:ext uri="{FF2B5EF4-FFF2-40B4-BE49-F238E27FC236}">
                <a16:creationId xmlns:a16="http://schemas.microsoft.com/office/drawing/2014/main" id="{0C26D7CE-AD28-8031-8144-E06C8BE7D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088" y="1481398"/>
            <a:ext cx="1251994" cy="1248334"/>
          </a:xfrm>
          <a:prstGeom prst="rect">
            <a:avLst/>
          </a:prstGeom>
        </p:spPr>
      </p:pic>
      <p:pic>
        <p:nvPicPr>
          <p:cNvPr id="31" name="Picture 30" descr="A collage of a street&#10;&#10;AI-generated content may be incorrect.">
            <a:extLst>
              <a:ext uri="{FF2B5EF4-FFF2-40B4-BE49-F238E27FC236}">
                <a16:creationId xmlns:a16="http://schemas.microsoft.com/office/drawing/2014/main" id="{27A15CF8-8118-3F31-A79A-CBF2A4FB0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86" y="5203666"/>
            <a:ext cx="1749712" cy="660404"/>
          </a:xfrm>
          <a:prstGeom prst="rect">
            <a:avLst/>
          </a:prstGeom>
        </p:spPr>
      </p:pic>
      <p:pic>
        <p:nvPicPr>
          <p:cNvPr id="32" name="Picture 31" descr="A line of a long orange and blue line&#10;&#10;AI-generated content may be incorrect.">
            <a:extLst>
              <a:ext uri="{FF2B5EF4-FFF2-40B4-BE49-F238E27FC236}">
                <a16:creationId xmlns:a16="http://schemas.microsoft.com/office/drawing/2014/main" id="{3814C367-E908-CC5B-BA66-2F08CFAAB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220" y="4909701"/>
            <a:ext cx="1251994" cy="124833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134DEB-4B47-A406-3A4F-05B7037D0AD8}"/>
              </a:ext>
            </a:extLst>
          </p:cNvPr>
          <p:cNvCxnSpPr>
            <a:cxnSpLocks/>
          </p:cNvCxnSpPr>
          <p:nvPr/>
        </p:nvCxnSpPr>
        <p:spPr>
          <a:xfrm flipV="1">
            <a:off x="4854170" y="1814986"/>
            <a:ext cx="985513" cy="119388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CB0F22-8C75-AC5B-0F13-7BB1685E6BC4}"/>
              </a:ext>
            </a:extLst>
          </p:cNvPr>
          <p:cNvCxnSpPr>
            <a:cxnSpLocks/>
          </p:cNvCxnSpPr>
          <p:nvPr/>
        </p:nvCxnSpPr>
        <p:spPr>
          <a:xfrm>
            <a:off x="4698863" y="5376846"/>
            <a:ext cx="1048794" cy="338227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055C44B-FC27-8744-44E0-B11DDE246FDF}"/>
              </a:ext>
            </a:extLst>
          </p:cNvPr>
          <p:cNvSpPr txBox="1"/>
          <p:nvPr/>
        </p:nvSpPr>
        <p:spPr>
          <a:xfrm>
            <a:off x="838199" y="6412572"/>
            <a:ext cx="105155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Ref. Ma,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Yuexin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et al. "Vision-centric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bev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perception: A survey." IEEE Transactions on Pattern Analysis and Machine Intelligence (2024).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C93E6D-7057-D13E-5B1E-3CB99FA929C8}"/>
              </a:ext>
            </a:extLst>
          </p:cNvPr>
          <p:cNvSpPr txBox="1"/>
          <p:nvPr/>
        </p:nvSpPr>
        <p:spPr>
          <a:xfrm>
            <a:off x="9593282" y="6130188"/>
            <a:ext cx="1960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Colored : Camera-only</a:t>
            </a:r>
          </a:p>
          <a:p>
            <a:r>
              <a:rPr lang="en-US" sz="1100" b="1" dirty="0"/>
              <a:t>Bold :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957281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EDE50-C35C-FD24-7919-1339A4D3E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88AECE-CBFF-2D74-5CBD-2D7C79AAA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DB383-189A-F23C-B441-31E38CCA4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27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E6A80-C14A-8B6C-AFF1-6EBD042BA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160B-5268-905F-E781-03F54590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E0DA1-AD70-3184-1D5C-B60DEA365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Problem Definition</a:t>
            </a:r>
          </a:p>
          <a:p>
            <a:pPr>
              <a:lnSpc>
                <a:spcPct val="150000"/>
              </a:lnSpc>
            </a:pPr>
            <a:r>
              <a:rPr lang="en-US" dirty="0"/>
              <a:t>Methodology: </a:t>
            </a:r>
            <a:r>
              <a:rPr lang="en-US" i="1" dirty="0" err="1"/>
              <a:t>BEVFormer</a:t>
            </a:r>
            <a:endParaRPr lang="en-US" i="1" dirty="0"/>
          </a:p>
          <a:p>
            <a:pPr>
              <a:lnSpc>
                <a:spcPct val="150000"/>
              </a:lnSpc>
            </a:pPr>
            <a:r>
              <a:rPr lang="en-US" dirty="0"/>
              <a:t>Experiment Results</a:t>
            </a:r>
          </a:p>
          <a:p>
            <a:pPr>
              <a:lnSpc>
                <a:spcPct val="150000"/>
              </a:lnSpc>
            </a:pPr>
            <a:r>
              <a:rPr lang="en-US" dirty="0"/>
              <a:t>Key takeaways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8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1A0A9C-CD76-AF59-2F8F-BE4E6F93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9A99B-C5AB-4A96-C361-9AEF95903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83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B4447-20E3-0160-7219-5CBEBF01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62102-298A-DF88-D1FA-A366910CA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Multi-Camera</a:t>
            </a:r>
            <a:r>
              <a:rPr lang="en-US" altLang="ko-KR" sz="2400" dirty="0"/>
              <a:t> </a:t>
            </a:r>
            <a:r>
              <a:rPr lang="ko-KR" altLang="en-US" sz="2400" dirty="0"/>
              <a:t>기반</a:t>
            </a:r>
            <a:r>
              <a:rPr lang="en-US" altLang="ko-KR" sz="2400" dirty="0"/>
              <a:t> 3D Perception: </a:t>
            </a:r>
            <a:r>
              <a:rPr lang="en-US" altLang="ko-KR" sz="2400" b="1" dirty="0"/>
              <a:t>Bird’s-Eye View (BEV) Representation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en-US" altLang="ko-KR" sz="2000" dirty="0"/>
              <a:t>Lidar</a:t>
            </a:r>
            <a:r>
              <a:rPr lang="ko-KR" altLang="en-US" sz="2000" dirty="0"/>
              <a:t> 센서에 비해 저렴한 가격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원거리 및 고해상도 정보 습득 가능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주행에 필요한 </a:t>
            </a:r>
            <a:r>
              <a:rPr lang="en-US" sz="2000" dirty="0"/>
              <a:t>Vision-based</a:t>
            </a:r>
            <a:r>
              <a:rPr lang="ko-KR" altLang="en-US" sz="2000" dirty="0"/>
              <a:t> 이미지 감지 가능</a:t>
            </a:r>
            <a:br>
              <a:rPr lang="en-US" altLang="ko-KR" sz="2000" dirty="0"/>
            </a:br>
            <a:r>
              <a:rPr lang="en-US" altLang="ko-KR" sz="2000" dirty="0"/>
              <a:t>(e.g., </a:t>
            </a:r>
            <a:r>
              <a:rPr lang="ko-KR" altLang="en-US" sz="2000" dirty="0"/>
              <a:t>주행 신호</a:t>
            </a:r>
            <a:r>
              <a:rPr lang="en-US" altLang="ko-KR" sz="2000" dirty="0"/>
              <a:t>,</a:t>
            </a:r>
            <a:r>
              <a:rPr lang="ko-KR" altLang="en-US" sz="2000" dirty="0"/>
              <a:t> 정지선</a:t>
            </a:r>
            <a:r>
              <a:rPr lang="en-US" altLang="ko-KR" sz="2000" dirty="0"/>
              <a:t>,</a:t>
            </a:r>
            <a:r>
              <a:rPr lang="ko-KR" altLang="en-US" sz="2000" dirty="0"/>
              <a:t> 횡단보도 등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185061-78B2-60BC-6194-D5554789F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124" y="3625851"/>
            <a:ext cx="4384288" cy="228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3E3857-BF91-17BE-F113-427D360E0107}"/>
              </a:ext>
            </a:extLst>
          </p:cNvPr>
          <p:cNvSpPr txBox="1"/>
          <p:nvPr/>
        </p:nvSpPr>
        <p:spPr>
          <a:xfrm>
            <a:off x="6969512" y="5930742"/>
            <a:ext cx="4683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Camera-view</a:t>
            </a:r>
            <a:r>
              <a:rPr lang="ko-KR" altLang="en-US" sz="1000" dirty="0"/>
              <a:t> 이미지를 통한 </a:t>
            </a:r>
            <a:r>
              <a:rPr lang="en-US" sz="1000" dirty="0"/>
              <a:t>Object detection </a:t>
            </a:r>
            <a:r>
              <a:rPr lang="ko-KR" altLang="en-US" sz="1000" dirty="0"/>
              <a:t>과</a:t>
            </a:r>
            <a:r>
              <a:rPr lang="en-US" sz="1000" dirty="0"/>
              <a:t> Segmentation</a:t>
            </a:r>
            <a:r>
              <a:rPr lang="ko-KR" altLang="en-US" sz="1000" dirty="0"/>
              <a:t> </a:t>
            </a:r>
            <a:r>
              <a:rPr lang="en-US" altLang="ko-KR" sz="1000" dirty="0"/>
              <a:t>task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7758FD-F46E-314E-982C-209A7AB99801}"/>
              </a:ext>
            </a:extLst>
          </p:cNvPr>
          <p:cNvSpPr txBox="1"/>
          <p:nvPr/>
        </p:nvSpPr>
        <p:spPr>
          <a:xfrm>
            <a:off x="4080484" y="6642556"/>
            <a:ext cx="81115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Figure :  Caesar, Holger, et al. "</a:t>
            </a:r>
            <a:r>
              <a:rPr lang="en-US" sz="8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nuscenes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: A multimodal dataset for autonomous driving." Proceedings of the IEEE/CVF conference on computer vision and pattern recognition. 2020.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63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DE101-14FD-B2D6-2E66-259ECC604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1BA1-3EA1-F1CB-A974-39A75172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0A67F-66D3-13CE-DA5D-80413AC4F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94551"/>
          </a:xfrm>
        </p:spPr>
        <p:txBody>
          <a:bodyPr lIns="9000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기존의 </a:t>
            </a:r>
            <a:r>
              <a:rPr lang="en-US" altLang="ko-KR" sz="2400" dirty="0"/>
              <a:t>Multi-Camera BEV Representation Models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598BB7-6D76-2AE5-3BCA-69357C689385}"/>
              </a:ext>
            </a:extLst>
          </p:cNvPr>
          <p:cNvSpPr txBox="1">
            <a:spLocks/>
          </p:cNvSpPr>
          <p:nvPr/>
        </p:nvSpPr>
        <p:spPr>
          <a:xfrm>
            <a:off x="838200" y="2830047"/>
            <a:ext cx="5257800" cy="2845923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/>
              <a:t>Depth Information </a:t>
            </a:r>
            <a:r>
              <a:rPr lang="ko-KR" altLang="en-US" sz="2400" dirty="0"/>
              <a:t>기반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e.g., </a:t>
            </a:r>
            <a:r>
              <a:rPr lang="en-US" altLang="ko-KR" sz="1800" i="1" dirty="0"/>
              <a:t>Lift-Splat-Shoot, </a:t>
            </a:r>
            <a:r>
              <a:rPr lang="en-US" altLang="ko-KR" sz="1800" i="1" dirty="0" err="1"/>
              <a:t>BEVDet</a:t>
            </a:r>
            <a:r>
              <a:rPr lang="en-US" altLang="ko-KR" sz="1800" i="1" dirty="0"/>
              <a:t>,</a:t>
            </a:r>
            <a:r>
              <a:rPr lang="ko-KR" altLang="en-US" sz="1800" i="1" dirty="0"/>
              <a:t> </a:t>
            </a:r>
            <a:r>
              <a:rPr lang="en-US" altLang="ko-KR" sz="1800" i="1" dirty="0"/>
              <a:t>…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Bottom-Up Method (2D → 3D)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Depth Estimation</a:t>
            </a:r>
            <a:r>
              <a:rPr lang="ko-KR" altLang="en-US" sz="1800" dirty="0"/>
              <a:t>에서 누적된 오차가 </a:t>
            </a:r>
            <a:r>
              <a:rPr lang="en-US" altLang="ko-KR" sz="1800" dirty="0"/>
              <a:t>Downstream Task</a:t>
            </a:r>
            <a:r>
              <a:rPr lang="ko-KR" altLang="en-US" sz="1800" dirty="0"/>
              <a:t> 성능 저하에 큰 영향</a:t>
            </a:r>
            <a:endParaRPr lang="en-US" altLang="ko-KR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781BCE-77D3-EEF9-4710-81DCD645735C}"/>
              </a:ext>
            </a:extLst>
          </p:cNvPr>
          <p:cNvSpPr txBox="1">
            <a:spLocks/>
          </p:cNvSpPr>
          <p:nvPr/>
        </p:nvSpPr>
        <p:spPr>
          <a:xfrm>
            <a:off x="6095999" y="2830047"/>
            <a:ext cx="5257799" cy="2845923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2400" dirty="0"/>
              <a:t>Temporal Information</a:t>
            </a:r>
            <a:r>
              <a:rPr lang="ko-KR" altLang="en-US" sz="2400" dirty="0"/>
              <a:t> 사용 </a:t>
            </a:r>
            <a:r>
              <a:rPr lang="en-US" altLang="ko-KR" sz="2400" dirty="0"/>
              <a:t>X</a:t>
            </a:r>
            <a:endParaRPr lang="en-US" altLang="ko-KR" sz="600" dirty="0"/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Temporal Information</a:t>
            </a:r>
            <a:r>
              <a:rPr lang="ko-KR" altLang="en-US" sz="1800" dirty="0"/>
              <a:t>의 활용 가능성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움직이는 물체 추적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가려진 물체 추론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물체의 속도 추론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3691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97308-68A8-6D00-7389-8378F8C96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BC8A1C-7E79-F84A-B3F2-6A8B4023F587}"/>
              </a:ext>
            </a:extLst>
          </p:cNvPr>
          <p:cNvSpPr txBox="1">
            <a:spLocks/>
          </p:cNvSpPr>
          <p:nvPr/>
        </p:nvSpPr>
        <p:spPr>
          <a:xfrm>
            <a:off x="838200" y="2830047"/>
            <a:ext cx="5257800" cy="2845923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/>
              <a:t>Depth Information </a:t>
            </a:r>
            <a:r>
              <a:rPr lang="ko-KR" altLang="en-US" sz="2400" dirty="0"/>
              <a:t>기반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e.g., </a:t>
            </a:r>
            <a:r>
              <a:rPr lang="en-US" altLang="ko-KR" sz="1800" i="1" dirty="0"/>
              <a:t>Lift-Splat-Shoot, </a:t>
            </a:r>
            <a:r>
              <a:rPr lang="en-US" altLang="ko-KR" sz="1800" i="1" dirty="0" err="1"/>
              <a:t>BEVDet</a:t>
            </a:r>
            <a:r>
              <a:rPr lang="en-US" altLang="ko-KR" sz="1800" i="1" dirty="0"/>
              <a:t>, and so on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Bottom-Up Method (2D → 3D)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Depth Estimation</a:t>
            </a:r>
            <a:r>
              <a:rPr lang="ko-KR" altLang="en-US" sz="1800" dirty="0"/>
              <a:t>에서 누적된 오차가 </a:t>
            </a:r>
            <a:r>
              <a:rPr lang="en-US" altLang="ko-KR" sz="1800" dirty="0"/>
              <a:t>Downstream Task</a:t>
            </a:r>
            <a:r>
              <a:rPr lang="ko-KR" altLang="en-US" sz="1800" dirty="0"/>
              <a:t> 성능 저하에 큰 영향</a:t>
            </a:r>
            <a:endParaRPr lang="en-US" altLang="ko-KR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728FCD-C484-8D95-34C2-B4C97D7D3B63}"/>
              </a:ext>
            </a:extLst>
          </p:cNvPr>
          <p:cNvSpPr txBox="1">
            <a:spLocks/>
          </p:cNvSpPr>
          <p:nvPr/>
        </p:nvSpPr>
        <p:spPr>
          <a:xfrm>
            <a:off x="6095999" y="2830047"/>
            <a:ext cx="5257799" cy="2845923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2400" dirty="0"/>
              <a:t>Temporal Information</a:t>
            </a:r>
            <a:r>
              <a:rPr lang="ko-KR" altLang="en-US" sz="2400" dirty="0"/>
              <a:t> 사용 </a:t>
            </a:r>
            <a:r>
              <a:rPr lang="en-US" altLang="ko-KR" sz="2400" dirty="0"/>
              <a:t>X</a:t>
            </a:r>
            <a:endParaRPr lang="en-US" altLang="ko-KR" sz="600" dirty="0"/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Temporal Information</a:t>
            </a:r>
            <a:r>
              <a:rPr lang="ko-KR" altLang="en-US" sz="1800" dirty="0"/>
              <a:t>의 활용 가능성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움직이는 물체 추적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가려진 물체 추론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물체의 속도 추론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F5F48-C3A6-BA3D-A015-7023F724B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DE86E-8055-605E-CFA5-B39F42D7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94551"/>
          </a:xfrm>
        </p:spPr>
        <p:txBody>
          <a:bodyPr lIns="90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BEVFormer</a:t>
            </a: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: </a:t>
            </a:r>
            <a:r>
              <a:rPr kumimoji="0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34" charset="-127"/>
                <a:cs typeface="+mn-cs"/>
              </a:rPr>
              <a:t>Multi-Camera BEV Representation via Spatiotemporal Transformer</a:t>
            </a:r>
            <a:endParaRPr kumimoji="0" lang="en-US" altLang="ko-KR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8BE121-B181-D5FD-E4E0-AEE832B2EC82}"/>
              </a:ext>
            </a:extLst>
          </p:cNvPr>
          <p:cNvSpPr/>
          <p:nvPr/>
        </p:nvSpPr>
        <p:spPr>
          <a:xfrm>
            <a:off x="838199" y="2830047"/>
            <a:ext cx="5066373" cy="2611748"/>
          </a:xfrm>
          <a:prstGeom prst="roundRect">
            <a:avLst>
              <a:gd name="adj" fmla="val 5374"/>
            </a:avLst>
          </a:prstGeom>
          <a:solidFill>
            <a:schemeClr val="accent3">
              <a:alpha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Spatial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Cross-Attention</a:t>
            </a:r>
          </a:p>
        </p:txBody>
      </p:sp>
    </p:spTree>
    <p:extLst>
      <p:ext uri="{BB962C8B-B14F-4D97-AF65-F5344CB8AC3E}">
        <p14:creationId xmlns:p14="http://schemas.microsoft.com/office/powerpoint/2010/main" val="1876153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2034</TotalTime>
  <Words>2687</Words>
  <Application>Microsoft Macintosh PowerPoint</Application>
  <PresentationFormat>Widescreen</PresentationFormat>
  <Paragraphs>416</Paragraphs>
  <Slides>40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Aptos</vt:lpstr>
      <vt:lpstr>Aptos Display</vt:lpstr>
      <vt:lpstr>Arial</vt:lpstr>
      <vt:lpstr>Calibri</vt:lpstr>
      <vt:lpstr>Cambria Math</vt:lpstr>
      <vt:lpstr>Lato</vt:lpstr>
      <vt:lpstr>Menlo</vt:lpstr>
      <vt:lpstr>Open Sans</vt:lpstr>
      <vt:lpstr>Office Theme</vt:lpstr>
      <vt:lpstr>PowerPoint Presentation</vt:lpstr>
      <vt:lpstr>Relationship</vt:lpstr>
      <vt:lpstr>PowerPoint Presentation</vt:lpstr>
      <vt:lpstr>Relationship</vt:lpstr>
      <vt:lpstr>Agenda</vt:lpstr>
      <vt:lpstr>Problem Definition</vt:lpstr>
      <vt:lpstr>Problem Definition</vt:lpstr>
      <vt:lpstr>Problem Definition</vt:lpstr>
      <vt:lpstr>Problem Definition</vt:lpstr>
      <vt:lpstr>Problem Definition</vt:lpstr>
      <vt:lpstr>Problem Definition</vt:lpstr>
      <vt:lpstr>Methodology</vt:lpstr>
      <vt:lpstr>Methodology - BEVFormer</vt:lpstr>
      <vt:lpstr>Methodology - BEVFormer</vt:lpstr>
      <vt:lpstr>Methodology - BEVFormer</vt:lpstr>
      <vt:lpstr>Methodology - BEVFormer</vt:lpstr>
      <vt:lpstr>Methodology - BEVFormer</vt:lpstr>
      <vt:lpstr>Methodology - BEVFormer</vt:lpstr>
      <vt:lpstr>Methodology - BEVFormer</vt:lpstr>
      <vt:lpstr>Methodology - BEVFormer</vt:lpstr>
      <vt:lpstr>Methodology - BEVFormer</vt:lpstr>
      <vt:lpstr>Methodology - BEVFormer</vt:lpstr>
      <vt:lpstr>Methodology - BEVFormer</vt:lpstr>
      <vt:lpstr>Methodology - BEVFormer</vt:lpstr>
      <vt:lpstr>Methodology - BEVFormer</vt:lpstr>
      <vt:lpstr>Methodology - BEVFormer</vt:lpstr>
      <vt:lpstr>Methodology - BEVFormer</vt:lpstr>
      <vt:lpstr>Methodology - BEVFormer</vt:lpstr>
      <vt:lpstr>Methodology - BEVFormer</vt:lpstr>
      <vt:lpstr>Methodology - BEVFormer</vt:lpstr>
      <vt:lpstr>Methodology - BEVFormer</vt:lpstr>
      <vt:lpstr>Methodology - BEVFormer</vt:lpstr>
      <vt:lpstr>Experiments</vt:lpstr>
      <vt:lpstr>Experiment Setup</vt:lpstr>
      <vt:lpstr>Experiment Results</vt:lpstr>
      <vt:lpstr>Experiment Results</vt:lpstr>
      <vt:lpstr>Experiment Results</vt:lpstr>
      <vt:lpstr>Key takeaways</vt:lpstr>
      <vt:lpstr>Key takeaways</vt:lpstr>
      <vt:lpstr>Thanks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Kim  Hyeongkyun</dc:creator>
  <cp:lastModifiedBy>Kim  Hyeongkyun</cp:lastModifiedBy>
  <cp:revision>322</cp:revision>
  <dcterms:created xsi:type="dcterms:W3CDTF">2025-04-12T12:03:02Z</dcterms:created>
  <dcterms:modified xsi:type="dcterms:W3CDTF">2025-04-14T11:55:43Z</dcterms:modified>
</cp:coreProperties>
</file>